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9" r:id="rId10"/>
    <p:sldId id="350" r:id="rId11"/>
    <p:sldId id="345" r:id="rId12"/>
    <p:sldId id="346" r:id="rId13"/>
    <p:sldId id="351" r:id="rId14"/>
    <p:sldId id="347" r:id="rId15"/>
    <p:sldId id="348" r:id="rId16"/>
    <p:sldId id="353" r:id="rId17"/>
    <p:sldId id="352" r:id="rId18"/>
    <p:sldId id="343" r:id="rId19"/>
    <p:sldId id="337" r:id="rId20"/>
    <p:sldId id="339" r:id="rId21"/>
    <p:sldId id="340" r:id="rId22"/>
    <p:sldId id="338" r:id="rId23"/>
    <p:sldId id="341" r:id="rId24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8"/>
    <p:restoredTop sz="94603"/>
  </p:normalViewPr>
  <p:slideViewPr>
    <p:cSldViewPr>
      <p:cViewPr>
        <p:scale>
          <a:sx n="129" d="100"/>
          <a:sy n="129" d="100"/>
        </p:scale>
        <p:origin x="1376" y="8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0E100-7942-784F-8687-BD89EEEC4E12}" type="datetimeFigureOut">
              <a:rPr kumimoji="1" lang="ko-KR" altLang="en-US" smtClean="0"/>
              <a:t>2025. 12. 12.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67A66-135E-D04B-89C0-75CD8FB9E5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119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67A66-135E-D04B-89C0-75CD8FB9E5F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213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1</a:t>
            </a:r>
            <a:r>
              <a:rPr lang="ko-KR" altLang="en-US" sz="3600" dirty="0">
                <a:solidFill>
                  <a:schemeClr val="bg1"/>
                </a:solidFill>
              </a:rPr>
              <a:t>인 가구를 위한 </a:t>
            </a:r>
            <a:r>
              <a:rPr lang="en-US" altLang="ko-KR" sz="3600" dirty="0">
                <a:solidFill>
                  <a:schemeClr val="bg1"/>
                </a:solidFill>
              </a:rPr>
              <a:t>AI </a:t>
            </a:r>
            <a:r>
              <a:rPr lang="ko-KR" altLang="en-US" sz="3600" dirty="0">
                <a:solidFill>
                  <a:schemeClr val="bg1"/>
                </a:solidFill>
              </a:rPr>
              <a:t>기반 </a:t>
            </a:r>
            <a:r>
              <a:rPr lang="ko-KR" altLang="en-US" sz="3600" dirty="0" err="1">
                <a:solidFill>
                  <a:schemeClr val="bg1"/>
                </a:solidFill>
              </a:rPr>
              <a:t>비대면</a:t>
            </a:r>
            <a:r>
              <a:rPr lang="ko-KR" altLang="en-US" sz="3600" dirty="0">
                <a:solidFill>
                  <a:schemeClr val="bg1"/>
                </a:solidFill>
              </a:rPr>
              <a:t> 택배 및 방문자 로그 시스템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2020110479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조익준</a:t>
            </a:r>
            <a:endParaRPr lang="ko-KR" altLang="en-US" sz="2400" i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19EF6-95F7-535A-86E2-A292E9F3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1. Edge System(Python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공통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02C75979-E1A6-6A24-3E33-0C29CBF02B7A}"/>
              </a:ext>
            </a:extLst>
          </p:cNvPr>
          <p:cNvSpPr txBox="1">
            <a:spLocks/>
          </p:cNvSpPr>
          <p:nvPr/>
        </p:nvSpPr>
        <p:spPr>
          <a:xfrm>
            <a:off x="381000" y="1143000"/>
            <a:ext cx="8992518" cy="33804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i="1" kern="0" dirty="0">
                <a:latin typeface="+mn-ea"/>
                <a:cs typeface="Malgun Gothic"/>
              </a:rPr>
              <a:t>감지된 이미지와 메타데이터를 </a:t>
            </a:r>
            <a:r>
              <a:rPr lang="en-US" altLang="ko-KR" sz="1200" i="1" kern="0" dirty="0">
                <a:latin typeface="+mn-ea"/>
                <a:cs typeface="Malgun Gothic"/>
              </a:rPr>
              <a:t>Django </a:t>
            </a:r>
            <a:r>
              <a:rPr lang="ko-KR" altLang="en-US" sz="1200" i="1" kern="0" dirty="0">
                <a:latin typeface="+mn-ea"/>
                <a:cs typeface="Malgun Gothic"/>
              </a:rPr>
              <a:t>서버로 전송하기 위해 </a:t>
            </a:r>
            <a:r>
              <a:rPr lang="en-US" altLang="ko-KR" sz="1200" i="1" kern="0" dirty="0">
                <a:latin typeface="+mn-ea"/>
                <a:cs typeface="Malgun Gothic"/>
              </a:rPr>
              <a:t>HTTP RESTful API</a:t>
            </a:r>
            <a:r>
              <a:rPr lang="ko-KR" altLang="en-US" sz="1200" i="1" kern="0" dirty="0" err="1">
                <a:latin typeface="+mn-ea"/>
                <a:cs typeface="Malgun Gothic"/>
              </a:rPr>
              <a:t>를</a:t>
            </a:r>
            <a:r>
              <a:rPr lang="ko-KR" altLang="en-US" sz="1200" i="1" kern="0" dirty="0">
                <a:latin typeface="+mn-ea"/>
                <a:cs typeface="Malgun Gothic"/>
              </a:rPr>
              <a:t> 사용합니다</a:t>
            </a:r>
            <a:r>
              <a:rPr lang="en-US" altLang="ko-KR" sz="1200" i="1" kern="0" dirty="0">
                <a:latin typeface="+mn-ea"/>
                <a:cs typeface="Malgun Gothic"/>
              </a:rPr>
              <a:t>. requests </a:t>
            </a:r>
            <a:r>
              <a:rPr lang="ko-KR" altLang="en-US" sz="1200" i="1" kern="0" dirty="0">
                <a:latin typeface="+mn-ea"/>
                <a:cs typeface="Malgun Gothic"/>
              </a:rPr>
              <a:t>라이브러리를 통해 </a:t>
            </a:r>
            <a:r>
              <a:rPr lang="en-US" altLang="ko-KR" sz="1200" i="1" kern="0" dirty="0">
                <a:latin typeface="+mn-ea"/>
                <a:cs typeface="Malgun Gothic"/>
              </a:rPr>
              <a:t>POST </a:t>
            </a:r>
            <a:r>
              <a:rPr lang="ko-KR" altLang="en-US" sz="1200" i="1" kern="0" dirty="0">
                <a:latin typeface="+mn-ea"/>
                <a:cs typeface="Malgun Gothic"/>
              </a:rPr>
              <a:t>요청을 보내며</a:t>
            </a:r>
            <a:r>
              <a:rPr lang="en-US" altLang="ko-KR" sz="1200" i="1" kern="0" dirty="0">
                <a:latin typeface="+mn-ea"/>
                <a:cs typeface="Malgun Gothic"/>
              </a:rPr>
              <a:t>, Token </a:t>
            </a:r>
            <a:r>
              <a:rPr lang="ko-KR" altLang="en-US" sz="1200" i="1" kern="0" dirty="0">
                <a:latin typeface="+mn-ea"/>
                <a:cs typeface="Malgun Gothic"/>
              </a:rPr>
              <a:t>기반 인증을 사용합니다</a:t>
            </a:r>
            <a:r>
              <a:rPr lang="en-US" altLang="ko-KR" sz="1200" i="1" kern="0" dirty="0">
                <a:latin typeface="+mn-ea"/>
                <a:cs typeface="Malgun Gothic"/>
              </a:rPr>
              <a:t>. </a:t>
            </a:r>
            <a:r>
              <a:rPr lang="ko-KR" altLang="en-US" sz="1200" i="1" kern="0" dirty="0">
                <a:latin typeface="+mn-ea"/>
                <a:cs typeface="Malgun Gothic"/>
              </a:rPr>
              <a:t>이미지는 </a:t>
            </a:r>
            <a:r>
              <a:rPr lang="en-US" altLang="ko-KR" sz="1200" i="1" kern="0" dirty="0">
                <a:latin typeface="+mn-ea"/>
                <a:cs typeface="Malgun Gothic"/>
              </a:rPr>
              <a:t>multipart/form-data </a:t>
            </a:r>
            <a:r>
              <a:rPr lang="ko-KR" altLang="en-US" sz="1200" i="1" kern="0" dirty="0">
                <a:latin typeface="+mn-ea"/>
                <a:cs typeface="Malgun Gothic"/>
              </a:rPr>
              <a:t>형식으로 전송하고</a:t>
            </a:r>
            <a:r>
              <a:rPr lang="en-US" altLang="ko-KR" sz="1200" i="1" kern="0" dirty="0">
                <a:latin typeface="+mn-ea"/>
                <a:cs typeface="Malgun Gothic"/>
              </a:rPr>
              <a:t>, </a:t>
            </a:r>
            <a:r>
              <a:rPr lang="en-US" altLang="ko-KR" sz="1200" i="1" kern="0" dirty="0" err="1">
                <a:latin typeface="+mn-ea"/>
                <a:cs typeface="Malgun Gothic"/>
              </a:rPr>
              <a:t>log_type</a:t>
            </a:r>
            <a:r>
              <a:rPr lang="ko-KR" altLang="en-US" sz="1200" i="1" kern="0" dirty="0">
                <a:latin typeface="+mn-ea"/>
                <a:cs typeface="Malgun Gothic"/>
              </a:rPr>
              <a:t>과 </a:t>
            </a:r>
            <a:r>
              <a:rPr lang="en-US" altLang="ko-KR" sz="1200" i="1" kern="0" dirty="0">
                <a:latin typeface="+mn-ea"/>
                <a:cs typeface="Malgun Gothic"/>
              </a:rPr>
              <a:t>description</a:t>
            </a:r>
            <a:r>
              <a:rPr lang="ko-KR" altLang="en-US" sz="1200" i="1" kern="0" dirty="0">
                <a:latin typeface="+mn-ea"/>
                <a:cs typeface="Malgun Gothic"/>
              </a:rPr>
              <a:t>을 함께 전송합니다</a:t>
            </a:r>
            <a:r>
              <a:rPr lang="en-US" altLang="ko-KR" sz="1200" i="1" kern="0" dirty="0">
                <a:latin typeface="+mn-ea"/>
                <a:cs typeface="Malgun Gothic"/>
              </a:rPr>
              <a:t>. </a:t>
            </a:r>
            <a:r>
              <a:rPr lang="ko-KR" altLang="en-US" sz="1200" i="1" kern="0" dirty="0">
                <a:latin typeface="+mn-ea"/>
                <a:cs typeface="Malgun Gothic"/>
              </a:rPr>
              <a:t>서버 응답 코드가 </a:t>
            </a:r>
            <a:r>
              <a:rPr lang="en-US" altLang="ko-KR" sz="1200" i="1" kern="0" dirty="0">
                <a:latin typeface="+mn-ea"/>
                <a:cs typeface="Malgun Gothic"/>
              </a:rPr>
              <a:t>201</a:t>
            </a:r>
            <a:r>
              <a:rPr lang="ko-KR" altLang="en-US" sz="1200" i="1" kern="0" dirty="0">
                <a:latin typeface="+mn-ea"/>
                <a:cs typeface="Malgun Gothic"/>
              </a:rPr>
              <a:t>이면 전송 성공으로 간주합니다</a:t>
            </a:r>
            <a:r>
              <a:rPr lang="en-US" altLang="ko-KR" sz="1200" i="1" kern="0" dirty="0">
                <a:latin typeface="+mn-ea"/>
                <a:cs typeface="Malgun Gothic"/>
              </a:rPr>
              <a:t>.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i="1" kern="0" dirty="0">
                <a:latin typeface="+mn-ea"/>
                <a:cs typeface="Malgun Gothic"/>
              </a:rPr>
              <a:t>터미널에서 </a:t>
            </a:r>
            <a:r>
              <a:rPr lang="en-US" altLang="ko-KR" sz="1200" i="1" kern="0" dirty="0">
                <a:latin typeface="+mn-ea"/>
                <a:cs typeface="Malgun Gothic"/>
              </a:rPr>
              <a:t>"✅ [</a:t>
            </a:r>
            <a:r>
              <a:rPr lang="ko-KR" altLang="en-US" sz="1200" i="1" kern="0" dirty="0">
                <a:latin typeface="+mn-ea"/>
                <a:cs typeface="Malgun Gothic"/>
              </a:rPr>
              <a:t>전송 성공</a:t>
            </a:r>
            <a:r>
              <a:rPr lang="en-US" altLang="ko-KR" sz="1200" i="1" kern="0" dirty="0">
                <a:latin typeface="+mn-ea"/>
                <a:cs typeface="Malgun Gothic"/>
              </a:rPr>
              <a:t>]" </a:t>
            </a:r>
            <a:r>
              <a:rPr lang="ko-KR" altLang="en-US" sz="1200" i="1" kern="0" dirty="0">
                <a:latin typeface="+mn-ea"/>
                <a:cs typeface="Malgun Gothic"/>
              </a:rPr>
              <a:t>메시지가 표시되고</a:t>
            </a:r>
            <a:r>
              <a:rPr lang="en-US" altLang="ko-KR" sz="1200" i="1" kern="0" dirty="0">
                <a:latin typeface="+mn-ea"/>
                <a:cs typeface="Malgun Gothic"/>
              </a:rPr>
              <a:t>,</a:t>
            </a:r>
            <a:r>
              <a:rPr lang="ko-KR" altLang="en-US" sz="1200" i="1" kern="0" dirty="0">
                <a:latin typeface="+mn-ea"/>
                <a:cs typeface="Malgun Gothic"/>
              </a:rPr>
              <a:t> </a:t>
            </a:r>
            <a:r>
              <a:rPr lang="en-US" altLang="ko-KR" sz="1200" i="1" kern="0" dirty="0">
                <a:latin typeface="+mn-ea"/>
                <a:cs typeface="Malgun Gothic"/>
              </a:rPr>
              <a:t>Django Admin </a:t>
            </a:r>
            <a:r>
              <a:rPr lang="ko-KR" altLang="en-US" sz="1200" i="1" kern="0" dirty="0">
                <a:latin typeface="+mn-ea"/>
                <a:cs typeface="Malgun Gothic"/>
              </a:rPr>
              <a:t>상세 페이지에서 실제로 전송된 데이터가 정상적으로 저장되었음을 확인할 수 있습니다</a:t>
            </a:r>
            <a:r>
              <a:rPr lang="en-US" altLang="ko-KR" sz="1200" i="1" kern="0" dirty="0">
                <a:latin typeface="+mn-ea"/>
                <a:cs typeface="Malgun Gothic"/>
              </a:rPr>
              <a:t>.</a:t>
            </a: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dirty="0">
                <a:latin typeface="+mn-ea"/>
                <a:cs typeface="Malgun Gothic"/>
              </a:rPr>
              <a:t>이미지 경로</a:t>
            </a:r>
            <a:r>
              <a:rPr lang="en-US" altLang="ko-KR" sz="1200" i="1" kern="0" dirty="0">
                <a:latin typeface="+mn-ea"/>
                <a:cs typeface="Malgun Gothic"/>
              </a:rPr>
              <a:t>: </a:t>
            </a:r>
            <a:r>
              <a:rPr lang="en-US" altLang="ko-KR" sz="1200" i="1" kern="0" dirty="0" err="1">
                <a:latin typeface="+mn-ea"/>
                <a:cs typeface="Malgun Gothic"/>
              </a:rPr>
              <a:t>access_log</a:t>
            </a:r>
            <a:r>
              <a:rPr lang="en-US" altLang="ko-KR" sz="1200" i="1" kern="0" dirty="0">
                <a:latin typeface="+mn-ea"/>
                <a:cs typeface="Malgun Gothic"/>
              </a:rPr>
              <a:t>/2025/12/11/VISITOR_20251211_195240_438743.jpg</a:t>
            </a: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dirty="0">
                <a:latin typeface="+mn-ea"/>
                <a:cs typeface="Malgun Gothic"/>
              </a:rPr>
              <a:t>로그 타입</a:t>
            </a:r>
            <a:r>
              <a:rPr lang="en-US" altLang="ko-KR" sz="1200" i="1" kern="0" dirty="0">
                <a:latin typeface="+mn-ea"/>
                <a:cs typeface="Malgun Gothic"/>
              </a:rPr>
              <a:t>: </a:t>
            </a:r>
            <a:r>
              <a:rPr lang="ko-KR" altLang="en-US" sz="1200" i="1" kern="0" dirty="0">
                <a:latin typeface="+mn-ea"/>
                <a:cs typeface="Malgun Gothic"/>
              </a:rPr>
              <a:t>방문자 </a:t>
            </a:r>
            <a:r>
              <a:rPr lang="en-US" altLang="ko-KR" sz="1200" i="1" kern="0" dirty="0">
                <a:latin typeface="+mn-ea"/>
                <a:cs typeface="Malgun Gothic"/>
              </a:rPr>
              <a:t>(VISITOR)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dirty="0">
                <a:latin typeface="+mn-ea"/>
                <a:cs typeface="Malgun Gothic"/>
              </a:rPr>
              <a:t>- </a:t>
            </a:r>
            <a:r>
              <a:rPr lang="ko-KR" altLang="en-US" sz="1200" i="1" kern="0" dirty="0">
                <a:latin typeface="+mn-ea"/>
                <a:cs typeface="Malgun Gothic"/>
              </a:rPr>
              <a:t>설명</a:t>
            </a:r>
            <a:r>
              <a:rPr lang="en-US" altLang="ko-KR" sz="1200" i="1" kern="0" dirty="0">
                <a:latin typeface="+mn-ea"/>
                <a:cs typeface="Malgun Gothic"/>
              </a:rPr>
              <a:t>: person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dirty="0">
                <a:latin typeface="+mn-ea"/>
                <a:cs typeface="Malgun Gothic"/>
              </a:rPr>
              <a:t>- HTTP RESTful API</a:t>
            </a:r>
            <a:r>
              <a:rPr lang="ko-KR" altLang="en-US" sz="1200" i="1" kern="0" dirty="0" err="1">
                <a:latin typeface="+mn-ea"/>
                <a:cs typeface="Malgun Gothic"/>
              </a:rPr>
              <a:t>를</a:t>
            </a:r>
            <a:r>
              <a:rPr lang="ko-KR" altLang="en-US" sz="1200" i="1" kern="0" dirty="0">
                <a:latin typeface="+mn-ea"/>
                <a:cs typeface="Malgun Gothic"/>
              </a:rPr>
              <a:t> 통해 정상 전송되었음을 증명합니다</a:t>
            </a:r>
            <a:endParaRPr lang="en-US" altLang="ko-KR" sz="1200" i="1" kern="0" dirty="0"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E7E600-CDC3-72C7-8E77-8DB6B530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9" y="4128047"/>
            <a:ext cx="3995579" cy="2209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815CF3-D0CC-4841-54F6-B0DC3969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42" y="4114543"/>
            <a:ext cx="5146357" cy="25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9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9" y="1143000"/>
            <a:ext cx="8836659" cy="288797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YOLO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가 감지한 객체명을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VISITOR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또는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PACKAGE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로 분류하는 기능입니다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- person → VISITOR 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-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그 외 모든 객체 →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PACKAGE 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택배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YOLO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가 감지할 수 있는 모든 객체를 분류하여 저장합니다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>
                <a:latin typeface="+mn-ea"/>
                <a:cs typeface="Gulim"/>
              </a:rPr>
              <a:t>코드에서 </a:t>
            </a:r>
            <a:r>
              <a:rPr lang="en-US" altLang="ko-KR" sz="1200" dirty="0">
                <a:latin typeface="+mn-ea"/>
                <a:cs typeface="Gulim"/>
              </a:rPr>
              <a:t>person</a:t>
            </a:r>
            <a:r>
              <a:rPr lang="ko-KR" altLang="en-US" sz="1200" dirty="0">
                <a:latin typeface="+mn-ea"/>
                <a:cs typeface="Gulim"/>
              </a:rPr>
              <a:t>은 </a:t>
            </a:r>
            <a:r>
              <a:rPr lang="en-US" altLang="ko-KR" sz="1200" dirty="0">
                <a:latin typeface="+mn-ea"/>
                <a:cs typeface="Gulim"/>
              </a:rPr>
              <a:t>VISITOR</a:t>
            </a:r>
            <a:r>
              <a:rPr lang="ko-KR" altLang="en-US" sz="1200" dirty="0">
                <a:latin typeface="+mn-ea"/>
                <a:cs typeface="Gulim"/>
              </a:rPr>
              <a:t>로</a:t>
            </a:r>
            <a:r>
              <a:rPr lang="en-US" altLang="ko-KR" sz="1200" dirty="0">
                <a:latin typeface="+mn-ea"/>
                <a:cs typeface="Gulim"/>
              </a:rPr>
              <a:t>, </a:t>
            </a:r>
            <a:r>
              <a:rPr lang="ko-KR" altLang="en-US" sz="1200" dirty="0">
                <a:latin typeface="+mn-ea"/>
                <a:cs typeface="Gulim"/>
              </a:rPr>
              <a:t>그 외 모든 객체는 </a:t>
            </a:r>
            <a:r>
              <a:rPr lang="en-US" altLang="ko-KR" sz="1200" dirty="0">
                <a:latin typeface="+mn-ea"/>
                <a:cs typeface="Gulim"/>
              </a:rPr>
              <a:t>PACKAGE</a:t>
            </a:r>
            <a:r>
              <a:rPr lang="ko-KR" altLang="en-US" sz="1200" dirty="0">
                <a:latin typeface="+mn-ea"/>
                <a:cs typeface="Gulim"/>
              </a:rPr>
              <a:t>로 분류되는 것을 확인할 수 있습니다</a:t>
            </a:r>
            <a:r>
              <a:rPr lang="en-US" altLang="ko-KR" sz="1200" dirty="0">
                <a:latin typeface="+mn-ea"/>
                <a:cs typeface="Gulim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>
                <a:latin typeface="+mn-ea"/>
                <a:cs typeface="Gulim"/>
              </a:rPr>
              <a:t>터미널 로그에서 </a:t>
            </a:r>
            <a:r>
              <a:rPr lang="en-US" altLang="ko-KR" sz="1200" dirty="0">
                <a:latin typeface="+mn-ea"/>
                <a:cs typeface="Gulim"/>
              </a:rPr>
              <a:t>person</a:t>
            </a:r>
            <a:r>
              <a:rPr lang="ko-KR" altLang="en-US" sz="1200" dirty="0">
                <a:latin typeface="+mn-ea"/>
                <a:cs typeface="Gulim"/>
              </a:rPr>
              <a:t>은 </a:t>
            </a:r>
            <a:r>
              <a:rPr lang="en-US" altLang="ko-KR" sz="1200" dirty="0">
                <a:latin typeface="+mn-ea"/>
                <a:cs typeface="Gulim"/>
              </a:rPr>
              <a:t>VISITOR</a:t>
            </a:r>
            <a:r>
              <a:rPr lang="ko-KR" altLang="en-US" sz="1200" dirty="0">
                <a:latin typeface="+mn-ea"/>
                <a:cs typeface="Gulim"/>
              </a:rPr>
              <a:t>로</a:t>
            </a:r>
            <a:r>
              <a:rPr lang="en-US" altLang="ko-KR" sz="1200" dirty="0">
                <a:latin typeface="+mn-ea"/>
                <a:cs typeface="Gulim"/>
              </a:rPr>
              <a:t>, tv, laptop, remote </a:t>
            </a:r>
            <a:r>
              <a:rPr lang="ko-KR" altLang="en-US" sz="1200" dirty="0">
                <a:latin typeface="+mn-ea"/>
                <a:cs typeface="Gulim"/>
              </a:rPr>
              <a:t>등은 모두 </a:t>
            </a:r>
            <a:r>
              <a:rPr lang="en-US" altLang="ko-KR" sz="1200" dirty="0">
                <a:latin typeface="+mn-ea"/>
                <a:cs typeface="Gulim"/>
              </a:rPr>
              <a:t>PACKAGE</a:t>
            </a:r>
            <a:r>
              <a:rPr lang="ko-KR" altLang="en-US" sz="1200" dirty="0">
                <a:latin typeface="+mn-ea"/>
                <a:cs typeface="Gulim"/>
              </a:rPr>
              <a:t>로 분류되어 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>
                <a:latin typeface="+mn-ea"/>
                <a:cs typeface="Gulim"/>
              </a:rPr>
              <a:t>전송되는 것을 확인할 수 있습니다</a:t>
            </a:r>
            <a:r>
              <a:rPr lang="en-US" altLang="ko-KR" sz="1200" dirty="0">
                <a:latin typeface="+mn-ea"/>
                <a:cs typeface="Gulim"/>
              </a:rPr>
              <a:t>.</a:t>
            </a:r>
            <a:endParaRPr lang="ko-KR" altLang="en-US" sz="12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C50438-449A-E47D-C432-49769427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622026"/>
            <a:ext cx="3096519" cy="26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74406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REST Framework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Token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기반 인증을 사용하여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접근을 보호합니다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Edge System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과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Android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앱은 미리 발급받은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Token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을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Authorization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헤더에 포함하여 모든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요청을 인증합니다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 Token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이 없거나 유효하지 않으면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401 Unauthorized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오류가 발생합니다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1"/>
            <a:ext cx="4309110" cy="275460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Admin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을 통해 저장된 이미지와 로그를 관리할 수 있는 기능입니다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관리자는 로그 목록을 조회하고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필터링하며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검색할 수 있습니다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로그 타입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택배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별 필터링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날짜별 계층 구조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설명 및 로그 타입 검색 기능을 제공합니다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[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증명 설명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]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첫 번째 화면에서 로그 목록을 조회하고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로그 타입 및 감지 시간으로 필터링할 수 있는 것을 확인할 수 있습니다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두 번째 화면에서 각 로그의 상세 정보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이미지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로그 타입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설명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 시간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확인하고 수정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삭제할 수 있는 것을 확인할 수 있습니다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2A4F0-8755-505A-9591-2C543911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2590800"/>
            <a:ext cx="4201953" cy="312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F62552-BDDB-A591-A862-D3D14763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09" y="3581400"/>
            <a:ext cx="3736848" cy="1906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4E9B85-E01E-36C3-8ECB-B284B0C03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34677"/>
            <a:ext cx="3737610" cy="20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6185D-ED13-B8B7-93D7-01B5260B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7422566-1364-87F3-968C-3D609AF65F36}"/>
              </a:ext>
            </a:extLst>
          </p:cNvPr>
          <p:cNvSpPr txBox="1">
            <a:spLocks/>
          </p:cNvSpPr>
          <p:nvPr/>
        </p:nvSpPr>
        <p:spPr>
          <a:xfrm>
            <a:off x="457200" y="1029532"/>
            <a:ext cx="4309110" cy="1626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latin typeface="+mn-ea"/>
                <a:cs typeface="Malgun Gothic"/>
              </a:rPr>
              <a:t>Edge System</a:t>
            </a:r>
            <a:r>
              <a:rPr lang="ko-KR" altLang="en-US" sz="1200" i="1" kern="0" spc="-5" dirty="0">
                <a:latin typeface="+mn-ea"/>
                <a:cs typeface="Malgun Gothic"/>
              </a:rPr>
              <a:t>에서 감지된 이미지와 메타데이터를 </a:t>
            </a:r>
            <a:r>
              <a:rPr lang="en-US" altLang="ko-KR" sz="1200" i="1" kern="0" spc="-5" dirty="0">
                <a:latin typeface="+mn-ea"/>
                <a:cs typeface="Malgun Gothic"/>
              </a:rPr>
              <a:t>Django </a:t>
            </a:r>
            <a:r>
              <a:rPr lang="ko-KR" altLang="en-US" sz="1200" i="1" kern="0" spc="-5" dirty="0">
                <a:latin typeface="+mn-ea"/>
                <a:cs typeface="Malgun Gothic"/>
              </a:rPr>
              <a:t>서버로 전송하기 위한 </a:t>
            </a:r>
            <a:r>
              <a:rPr lang="en-US" altLang="ko-KR" sz="1200" i="1" kern="0" spc="-5" dirty="0">
                <a:latin typeface="+mn-ea"/>
                <a:cs typeface="Malgun Gothic"/>
              </a:rPr>
              <a:t>HTTP RESTful API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를</a:t>
            </a:r>
            <a:r>
              <a:rPr lang="ko-KR" altLang="en-US" sz="1200" i="1" kern="0" spc="-5" dirty="0">
                <a:latin typeface="+mn-ea"/>
                <a:cs typeface="Malgun Gothic"/>
              </a:rPr>
              <a:t> 제공합니다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POST /</a:t>
            </a:r>
            <a:r>
              <a:rPr lang="en-US" altLang="ko-KR" sz="1200" i="1" kern="0" spc="-5" dirty="0" err="1">
                <a:latin typeface="+mn-ea"/>
                <a:cs typeface="Malgun Gothic"/>
              </a:rPr>
              <a:t>api</a:t>
            </a:r>
            <a:r>
              <a:rPr lang="en-US" altLang="ko-KR" sz="1200" i="1" kern="0" spc="-5" dirty="0">
                <a:latin typeface="+mn-ea"/>
                <a:cs typeface="Malgun Gothic"/>
              </a:rPr>
              <a:t>/logs/ 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엔드포인트를</a:t>
            </a:r>
            <a:r>
              <a:rPr lang="ko-KR" altLang="en-US" sz="1200" i="1" kern="0" spc="-5" dirty="0">
                <a:latin typeface="+mn-ea"/>
                <a:cs typeface="Malgun Gothic"/>
              </a:rPr>
              <a:t> 통해 </a:t>
            </a:r>
            <a:r>
              <a:rPr lang="en-US" altLang="ko-KR" sz="1200" i="1" kern="0" spc="-5" dirty="0">
                <a:latin typeface="+mn-ea"/>
                <a:cs typeface="Malgun Gothic"/>
              </a:rPr>
              <a:t>multipart/form-data </a:t>
            </a:r>
            <a:r>
              <a:rPr lang="ko-KR" altLang="en-US" sz="1200" i="1" kern="0" spc="-5" dirty="0">
                <a:latin typeface="+mn-ea"/>
                <a:cs typeface="Malgun Gothic"/>
              </a:rPr>
              <a:t>형식으로 이미지</a:t>
            </a:r>
            <a:r>
              <a:rPr lang="en-US" altLang="ko-KR" sz="1200" i="1" kern="0" spc="-5" dirty="0">
                <a:latin typeface="+mn-ea"/>
                <a:cs typeface="Malgun Gothic"/>
              </a:rPr>
              <a:t>, </a:t>
            </a:r>
            <a:r>
              <a:rPr lang="en-US" altLang="ko-KR" sz="1200" i="1" kern="0" spc="-5" dirty="0" err="1">
                <a:latin typeface="+mn-ea"/>
                <a:cs typeface="Malgun Gothic"/>
              </a:rPr>
              <a:t>log_type</a:t>
            </a:r>
            <a:r>
              <a:rPr lang="en-US" altLang="ko-KR" sz="1200" i="1" kern="0" spc="-5" dirty="0">
                <a:latin typeface="+mn-ea"/>
                <a:cs typeface="Malgun Gothic"/>
              </a:rPr>
              <a:t>, description</a:t>
            </a:r>
            <a:r>
              <a:rPr lang="ko-KR" altLang="en-US" sz="1200" i="1" kern="0" spc="-5" dirty="0">
                <a:latin typeface="+mn-ea"/>
                <a:cs typeface="Malgun Gothic"/>
              </a:rPr>
              <a:t>을 전송할 수 있습니다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Token </a:t>
            </a:r>
            <a:r>
              <a:rPr lang="ko-KR" altLang="en-US" sz="1200" i="1" kern="0" spc="-5" dirty="0">
                <a:latin typeface="+mn-ea"/>
                <a:cs typeface="Malgun Gothic"/>
              </a:rPr>
              <a:t>기반 인증을 사용하여 보안을 보장하며</a:t>
            </a:r>
            <a:r>
              <a:rPr lang="en-US" altLang="ko-KR" sz="1200" i="1" kern="0" spc="-5" dirty="0">
                <a:latin typeface="+mn-ea"/>
                <a:cs typeface="Malgun Gothic"/>
              </a:rPr>
              <a:t>, </a:t>
            </a:r>
            <a:r>
              <a:rPr lang="ko-KR" altLang="en-US" sz="1200" i="1" kern="0" spc="-5" dirty="0">
                <a:latin typeface="+mn-ea"/>
                <a:cs typeface="Malgun Gothic"/>
              </a:rPr>
              <a:t>서버 응답 코드가 </a:t>
            </a:r>
            <a:r>
              <a:rPr lang="en-US" altLang="ko-KR" sz="1200" i="1" kern="0" spc="-5" dirty="0">
                <a:latin typeface="+mn-ea"/>
                <a:cs typeface="Malgun Gothic"/>
              </a:rPr>
              <a:t>201</a:t>
            </a:r>
            <a:r>
              <a:rPr lang="ko-KR" altLang="en-US" sz="1200" i="1" kern="0" spc="-5" dirty="0">
                <a:latin typeface="+mn-ea"/>
                <a:cs typeface="Malgun Gothic"/>
              </a:rPr>
              <a:t>이면 전송 성공으로 간주합니다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5BB0363-BDE6-547F-29BA-6B011A485F45}"/>
              </a:ext>
            </a:extLst>
          </p:cNvPr>
          <p:cNvSpPr txBox="1">
            <a:spLocks/>
          </p:cNvSpPr>
          <p:nvPr/>
        </p:nvSpPr>
        <p:spPr>
          <a:xfrm>
            <a:off x="4883150" y="1025674"/>
            <a:ext cx="4309110" cy="29392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latin typeface="+mn-ea"/>
                <a:cs typeface="Malgun Gothic"/>
              </a:rPr>
              <a:t>Android </a:t>
            </a:r>
            <a:r>
              <a:rPr lang="ko-KR" altLang="en-US" sz="1200" i="1" kern="0" spc="-5" dirty="0">
                <a:latin typeface="+mn-ea"/>
                <a:cs typeface="Malgun Gothic"/>
              </a:rPr>
              <a:t>앱에서 </a:t>
            </a:r>
            <a:r>
              <a:rPr lang="en-US" altLang="ko-KR" sz="1200" i="1" kern="0" spc="-5" dirty="0">
                <a:latin typeface="+mn-ea"/>
                <a:cs typeface="Malgun Gothic"/>
              </a:rPr>
              <a:t>Django </a:t>
            </a:r>
            <a:r>
              <a:rPr lang="ko-KR" altLang="en-US" sz="1200" i="1" kern="0" spc="-5" dirty="0">
                <a:latin typeface="+mn-ea"/>
                <a:cs typeface="Malgun Gothic"/>
              </a:rPr>
              <a:t>서버의 로그 목록을 가져오기 위한 </a:t>
            </a:r>
            <a:r>
              <a:rPr lang="en-US" altLang="ko-KR" sz="1200" i="1" kern="0" spc="-5" dirty="0">
                <a:latin typeface="+mn-ea"/>
                <a:cs typeface="Malgun Gothic"/>
              </a:rPr>
              <a:t>HTTP RESTful API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를</a:t>
            </a:r>
            <a:r>
              <a:rPr lang="ko-KR" altLang="en-US" sz="1200" i="1" kern="0" spc="-5" dirty="0">
                <a:latin typeface="+mn-ea"/>
                <a:cs typeface="Malgun Gothic"/>
              </a:rPr>
              <a:t> 제공합니다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GET /</a:t>
            </a:r>
            <a:r>
              <a:rPr lang="en-US" altLang="ko-KR" sz="1200" i="1" kern="0" spc="-5" dirty="0" err="1">
                <a:latin typeface="+mn-ea"/>
                <a:cs typeface="Malgun Gothic"/>
              </a:rPr>
              <a:t>api</a:t>
            </a:r>
            <a:r>
              <a:rPr lang="en-US" altLang="ko-KR" sz="1200" i="1" kern="0" spc="-5" dirty="0">
                <a:latin typeface="+mn-ea"/>
                <a:cs typeface="Malgun Gothic"/>
              </a:rPr>
              <a:t>/logs/ 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엔드포인트를</a:t>
            </a:r>
            <a:r>
              <a:rPr lang="ko-KR" altLang="en-US" sz="1200" i="1" kern="0" spc="-5" dirty="0">
                <a:latin typeface="+mn-ea"/>
                <a:cs typeface="Malgun Gothic"/>
              </a:rPr>
              <a:t> 통해 전체 로그 목록을 조회할 수 있으며</a:t>
            </a:r>
            <a:r>
              <a:rPr lang="en-US" altLang="ko-KR" sz="1200" i="1" kern="0" spc="-5" dirty="0">
                <a:latin typeface="+mn-ea"/>
                <a:cs typeface="Malgun Gothic"/>
              </a:rPr>
              <a:t>,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type </a:t>
            </a:r>
            <a:r>
              <a:rPr lang="ko-KR" altLang="en-US" sz="1200" i="1" kern="0" spc="-5" dirty="0">
                <a:latin typeface="+mn-ea"/>
                <a:cs typeface="Malgun Gothic"/>
              </a:rPr>
              <a:t>쿼리 파라미터를 사용하여 </a:t>
            </a:r>
            <a:r>
              <a:rPr lang="en-US" altLang="ko-KR" sz="1200" i="1" kern="0" spc="-5" dirty="0">
                <a:latin typeface="+mn-ea"/>
                <a:cs typeface="Malgun Gothic"/>
              </a:rPr>
              <a:t>VISITOR </a:t>
            </a:r>
            <a:r>
              <a:rPr lang="ko-KR" altLang="en-US" sz="1200" i="1" kern="0" spc="-5" dirty="0">
                <a:latin typeface="+mn-ea"/>
                <a:cs typeface="Malgun Gothic"/>
              </a:rPr>
              <a:t>또는 </a:t>
            </a:r>
            <a:r>
              <a:rPr lang="en-US" altLang="ko-KR" sz="1200" i="1" kern="0" spc="-5" dirty="0">
                <a:latin typeface="+mn-ea"/>
                <a:cs typeface="Malgun Gothic"/>
              </a:rPr>
              <a:t>PACKAGE</a:t>
            </a:r>
            <a:r>
              <a:rPr lang="ko-KR" altLang="en-US" sz="1200" i="1" kern="0" spc="-5" dirty="0">
                <a:latin typeface="+mn-ea"/>
                <a:cs typeface="Malgun Gothic"/>
              </a:rPr>
              <a:t>로 필터링할 수 있습니다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Token </a:t>
            </a:r>
            <a:r>
              <a:rPr lang="ko-KR" altLang="en-US" sz="1200" i="1" kern="0" spc="-5" dirty="0">
                <a:latin typeface="+mn-ea"/>
                <a:cs typeface="Malgun Gothic"/>
              </a:rPr>
              <a:t>기반 인증을 사용하여 보안을 보장합니다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800" kern="0" dirty="0">
                <a:latin typeface="+mn-ea"/>
                <a:cs typeface="Gulim"/>
              </a:rPr>
              <a:t>[</a:t>
            </a:r>
            <a:r>
              <a:rPr lang="ko-KR" altLang="en-US" sz="800" kern="0" dirty="0">
                <a:latin typeface="+mn-ea"/>
                <a:cs typeface="Gulim"/>
              </a:rPr>
              <a:t>증명 설명</a:t>
            </a:r>
            <a:r>
              <a:rPr lang="en-US" altLang="ko-KR" sz="800" kern="0" dirty="0">
                <a:latin typeface="+mn-ea"/>
                <a:cs typeface="Gulim"/>
              </a:rPr>
              <a:t>]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800" kern="0" dirty="0">
                <a:latin typeface="+mn-ea"/>
                <a:cs typeface="Gulim"/>
              </a:rPr>
              <a:t>첫 번째 요청에서는 전체 로그 목록</a:t>
            </a:r>
            <a:r>
              <a:rPr lang="en-US" altLang="ko-KR" sz="800" kern="0" dirty="0">
                <a:latin typeface="+mn-ea"/>
                <a:cs typeface="Gulim"/>
              </a:rPr>
              <a:t>(VISITOR</a:t>
            </a:r>
            <a:r>
              <a:rPr lang="ko-KR" altLang="en-US" sz="800" kern="0" dirty="0">
                <a:latin typeface="+mn-ea"/>
                <a:cs typeface="Gulim"/>
              </a:rPr>
              <a:t>와 </a:t>
            </a:r>
            <a:r>
              <a:rPr lang="en-US" altLang="ko-KR" sz="800" kern="0" dirty="0">
                <a:latin typeface="+mn-ea"/>
                <a:cs typeface="Gulim"/>
              </a:rPr>
              <a:t>PACKAGE </a:t>
            </a:r>
            <a:r>
              <a:rPr lang="ko-KR" altLang="en-US" sz="800" kern="0" dirty="0">
                <a:latin typeface="+mn-ea"/>
                <a:cs typeface="Gulim"/>
              </a:rPr>
              <a:t>모두</a:t>
            </a:r>
            <a:r>
              <a:rPr lang="en-US" altLang="ko-KR" sz="800" kern="0" dirty="0">
                <a:latin typeface="+mn-ea"/>
                <a:cs typeface="Gulim"/>
              </a:rPr>
              <a:t>)</a:t>
            </a:r>
            <a:r>
              <a:rPr lang="ko-KR" altLang="en-US" sz="800" kern="0" dirty="0">
                <a:latin typeface="+mn-ea"/>
                <a:cs typeface="Gulim"/>
              </a:rPr>
              <a:t>을 조회하고</a:t>
            </a:r>
            <a:r>
              <a:rPr lang="en-US" altLang="ko-KR" sz="800" kern="0" dirty="0">
                <a:latin typeface="+mn-ea"/>
                <a:cs typeface="Gulim"/>
              </a:rPr>
              <a:t>,</a:t>
            </a:r>
            <a:r>
              <a:rPr lang="ko-KR" altLang="en-US" sz="800" kern="0" dirty="0">
                <a:latin typeface="+mn-ea"/>
                <a:cs typeface="Gulim"/>
              </a:rPr>
              <a:t> 두 번째 요청에서는 </a:t>
            </a:r>
            <a:r>
              <a:rPr lang="en-US" altLang="ko-KR" sz="800" kern="0" dirty="0">
                <a:latin typeface="+mn-ea"/>
                <a:cs typeface="Gulim"/>
              </a:rPr>
              <a:t>type=VISITOR </a:t>
            </a:r>
            <a:r>
              <a:rPr lang="ko-KR" altLang="en-US" sz="800" kern="0" dirty="0">
                <a:latin typeface="+mn-ea"/>
                <a:cs typeface="Gulim"/>
              </a:rPr>
              <a:t>파라미터를 사용하여 방문자만 필터링하여 조회하며</a:t>
            </a:r>
            <a:r>
              <a:rPr lang="en-US" altLang="ko-KR" sz="800" kern="0" dirty="0">
                <a:latin typeface="+mn-ea"/>
                <a:cs typeface="Gulim"/>
              </a:rPr>
              <a:t>,</a:t>
            </a:r>
            <a:r>
              <a:rPr lang="ko-KR" altLang="en-US" sz="800" kern="0" dirty="0">
                <a:latin typeface="+mn-ea"/>
                <a:cs typeface="Gulim"/>
              </a:rPr>
              <a:t> 세 번째 요청에서는 </a:t>
            </a:r>
            <a:r>
              <a:rPr lang="en-US" altLang="ko-KR" sz="800" kern="0" dirty="0">
                <a:latin typeface="+mn-ea"/>
                <a:cs typeface="Gulim"/>
              </a:rPr>
              <a:t>type=PACKAGE </a:t>
            </a:r>
            <a:r>
              <a:rPr lang="ko-KR" altLang="en-US" sz="800" kern="0" dirty="0">
                <a:latin typeface="+mn-ea"/>
                <a:cs typeface="Gulim"/>
              </a:rPr>
              <a:t>파라미터를 사용하여 택배만 필터링하여 조회하는 것을 확인할 수 있습니다</a:t>
            </a:r>
            <a:r>
              <a:rPr lang="en-US" altLang="ko-KR" sz="800" kern="0" dirty="0">
                <a:latin typeface="+mn-ea"/>
                <a:cs typeface="Gulim"/>
              </a:rPr>
              <a:t>.</a:t>
            </a:r>
            <a:r>
              <a:rPr lang="ko-KR" altLang="en-US" sz="800" kern="0" dirty="0">
                <a:latin typeface="+mn-ea"/>
                <a:cs typeface="Gulim"/>
              </a:rPr>
              <a:t> 이를 통해 </a:t>
            </a:r>
            <a:r>
              <a:rPr lang="en-US" altLang="ko-KR" sz="800" kern="0" dirty="0">
                <a:latin typeface="+mn-ea"/>
                <a:cs typeface="Gulim"/>
              </a:rPr>
              <a:t>HTTP RESTful API</a:t>
            </a:r>
            <a:r>
              <a:rPr lang="ko-KR" altLang="en-US" sz="800" kern="0" dirty="0" err="1">
                <a:latin typeface="+mn-ea"/>
                <a:cs typeface="Gulim"/>
              </a:rPr>
              <a:t>를</a:t>
            </a:r>
            <a:r>
              <a:rPr lang="ko-KR" altLang="en-US" sz="800" kern="0" dirty="0">
                <a:latin typeface="+mn-ea"/>
                <a:cs typeface="Gulim"/>
              </a:rPr>
              <a:t> 통한 이미지 목록 획득 및 필터링 기능이 정상적으로 작동함을 증명합니다</a:t>
            </a:r>
            <a:r>
              <a:rPr lang="en-US" altLang="ko-KR" sz="800" kern="0" dirty="0">
                <a:latin typeface="+mn-ea"/>
                <a:cs typeface="Gulim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47DEA8-DB0E-BF19-D5EB-89577C5A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33" y="2655618"/>
            <a:ext cx="4114800" cy="1021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FC7818-055F-D3C7-834A-8A631875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882342"/>
            <a:ext cx="3314297" cy="27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2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9" y="1143000"/>
            <a:ext cx="8836659" cy="137473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 또는 택배가 감지되어 새로운 로그가 생성될 때 자동으로 이메일 알림을 전송하는 기능입니다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AccessLog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모델의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save()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메서드에서 새 로그 생성 시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send_alert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()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메서드를 호출하여 감지 타입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감지된 객체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 시각 등의 정보를 포함한 이메일을 전송합니다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E84201-008B-B555-2328-58C698A3A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1" y="2209800"/>
            <a:ext cx="4783109" cy="4038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1F1831-66DF-5FAD-ADD4-2055487B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397151"/>
            <a:ext cx="5595152" cy="17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8953500" cy="174406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RecyclerView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와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PostAdapter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사용하여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서버에서 가져온 로그 목록을 리스트 형태로 표시합니다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각 항목에는 로그 타입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택배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감지된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객체명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 시간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캡처된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이미지가 표시됩니다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TabLayout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을 통해 전체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택배로 필터링하여 조회할 수 있습니다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2A1CBD-350F-0F05-3073-AE8B06FB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2209800"/>
            <a:ext cx="1745079" cy="3847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856B72-8EDA-745E-5377-B03EDD32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859" y="2209800"/>
            <a:ext cx="1833558" cy="397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CF89F-C3A8-12D1-3AE2-F90DED19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640CFB9-184C-81FE-3499-1844EC1C0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9" y="1577340"/>
            <a:ext cx="8836659" cy="219547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Android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앱에서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Retrofit2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라이브러리를 사용하여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서버의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REST API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호출합니다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GET /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/logs/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통해 로그 목록을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JSON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형식으로 받아와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Post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객체로 변환합니다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OkHttp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 Interceptor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사용하여 모든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요청에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Token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인증 헤더를 자동으로 추가합니다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[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사진 설명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]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"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로드 완료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: 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개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" Toast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메시지는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서버의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REST API(/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/logs/)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호출하여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개의 로그를 성공적으로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받아왔음을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나타냅니다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Retrofit2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라이브러리로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HTTP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통신을 처리하고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Token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인증을 자동으로 추가합니다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937E33-8241-5880-6B34-044D0D3F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224145"/>
            <a:ext cx="1751535" cy="4114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4D357F-0120-8D57-C27B-63D90F56D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2360296"/>
            <a:ext cx="1676914" cy="397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4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01F4D-548F-8BFB-EF7D-0DFCB4CF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B4F7947-F601-C653-EDBD-23D106B14AA3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95300" y="1165860"/>
            <a:ext cx="4309110" cy="2503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기능명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: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당겨서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새로고침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기능</a:t>
            </a: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사용자가 화면을 아래로 당기면 최신 로그 목록을 서버에서 다시 불러옵니다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새로운 방문자나 택배 도착 시 실시간으로 확인할 수 있습니다</a:t>
            </a: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1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번은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Gulim"/>
              </a:rPr>
              <a:t>새로고침을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Gulim"/>
              </a:rPr>
              <a:t>하는중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 화면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,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2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번은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Gulim"/>
              </a:rPr>
              <a:t>새로고침하여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new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데이터가 등장한 모습입니다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en-US" altLang="ko-KR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386CA4F-176F-59BA-8E79-4A6C4FB5FF04}"/>
              </a:ext>
            </a:extLst>
          </p:cNvPr>
          <p:cNvSpPr txBox="1">
            <a:spLocks noGrp="1"/>
          </p:cNvSpPr>
          <p:nvPr>
            <p:ph sz="half" idx="3"/>
          </p:nvPr>
        </p:nvSpPr>
        <p:spPr>
          <a:xfrm>
            <a:off x="5101592" y="1165860"/>
            <a:ext cx="4309110" cy="1738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en-US" altLang="ko-KR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기능명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: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dirty="0"/>
              <a:t>로그 정렬 기능 </a:t>
            </a:r>
            <a:r>
              <a:rPr lang="en-US" altLang="ko-KR" sz="1200" dirty="0"/>
              <a:t>(</a:t>
            </a:r>
            <a:r>
              <a:rPr lang="ko-KR" altLang="en-US" sz="1200" dirty="0"/>
              <a:t>최신순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오래된순</a:t>
            </a:r>
            <a:r>
              <a:rPr lang="en-US" altLang="ko-KR" sz="1200" dirty="0"/>
              <a:t>)</a:t>
            </a: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/>
              <a:t>사용자가 버튼을 클릭하여 로그 목록을 최신순 또는 </a:t>
            </a:r>
            <a:r>
              <a:rPr lang="ko-KR" altLang="en-US" sz="1200" dirty="0" err="1"/>
              <a:t>오래된순으로</a:t>
            </a:r>
            <a:r>
              <a:rPr lang="ko-KR" altLang="en-US" sz="1200" dirty="0"/>
              <a:t> 정렬할 수 있습니다</a:t>
            </a:r>
            <a:r>
              <a:rPr lang="en-US" altLang="ko-KR" sz="1200" dirty="0"/>
              <a:t>. </a:t>
            </a:r>
            <a:r>
              <a:rPr lang="ko-KR" altLang="en-US" sz="1200" dirty="0"/>
              <a:t>선택된 정렬 옵션은 버튼 색상으로 표시됩니다</a:t>
            </a:r>
            <a:r>
              <a:rPr lang="en-US" altLang="ko-KR" sz="1200" dirty="0"/>
              <a:t>.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CB8325-3C55-CAAA-05F9-1A709150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413" y="3276599"/>
            <a:ext cx="1213815" cy="2862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C1C14-DC5E-32FE-A14D-7F2D83C0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3" y="3276599"/>
            <a:ext cx="1209420" cy="28599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031646-4877-D475-6AC1-58A3E5432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550678"/>
            <a:ext cx="1573255" cy="35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추가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5399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에지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서버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스마트폰 클라이언트의 역할 제시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r>
              <a:rPr lang="ko-KR" altLang="en-US" sz="1500" b="1" dirty="0"/>
              <a:t>📷 </a:t>
            </a:r>
            <a:r>
              <a:rPr lang="en-US" altLang="ko-KR" sz="1500" b="1" dirty="0"/>
              <a:t>Edge System (</a:t>
            </a:r>
            <a:r>
              <a:rPr lang="ko-KR" altLang="en-US" sz="1500" b="1" dirty="0"/>
              <a:t>에지 시스템</a:t>
            </a:r>
            <a:r>
              <a:rPr lang="en-US" altLang="ko-KR" sz="1500" b="1" dirty="0"/>
              <a:t>)</a:t>
            </a:r>
          </a:p>
          <a:p>
            <a:r>
              <a:rPr lang="en-US" altLang="ko-KR" sz="1500" b="1" dirty="0"/>
              <a:t>YOLOv5 </a:t>
            </a:r>
            <a:r>
              <a:rPr lang="ko-KR" altLang="en-US" sz="1500" b="1" dirty="0"/>
              <a:t>기반 실시간 객체 감지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웹캠으로</a:t>
            </a:r>
            <a:r>
              <a:rPr lang="ko-KR" altLang="en-US" sz="1500" dirty="0"/>
              <a:t> 사람</a:t>
            </a:r>
            <a:r>
              <a:rPr lang="en-US" altLang="ko-KR" sz="1500" dirty="0"/>
              <a:t>/</a:t>
            </a:r>
            <a:r>
              <a:rPr lang="ko-KR" altLang="en-US" sz="1500" dirty="0"/>
              <a:t>물체 감지</a:t>
            </a:r>
          </a:p>
          <a:p>
            <a:r>
              <a:rPr lang="ko-KR" altLang="en-US" sz="1500" b="1" dirty="0"/>
              <a:t>변화 감지 </a:t>
            </a:r>
            <a:r>
              <a:rPr lang="en-US" altLang="ko-KR" sz="1500" b="1" dirty="0"/>
              <a:t>(Change Detection)</a:t>
            </a:r>
            <a:r>
              <a:rPr lang="en-US" altLang="ko-KR" sz="1500" dirty="0"/>
              <a:t>: </a:t>
            </a:r>
            <a:r>
              <a:rPr lang="ko-KR" altLang="en-US" sz="1500" dirty="0"/>
              <a:t>새로운 객체 진입 시에만 이미지 캡처</a:t>
            </a:r>
          </a:p>
          <a:p>
            <a:r>
              <a:rPr lang="ko-KR" altLang="en-US" sz="1500" b="1" dirty="0"/>
              <a:t>객체 분류</a:t>
            </a:r>
            <a:r>
              <a:rPr lang="en-US" altLang="ko-KR" sz="1500" dirty="0"/>
              <a:t>: person → VISITOR, </a:t>
            </a:r>
            <a:r>
              <a:rPr lang="ko-KR" altLang="en-US" sz="1500" dirty="0"/>
              <a:t>그 외 객체 → </a:t>
            </a:r>
            <a:r>
              <a:rPr lang="en-US" altLang="ko-KR" sz="1500" dirty="0"/>
              <a:t>PACKAGE</a:t>
            </a:r>
          </a:p>
          <a:p>
            <a:r>
              <a:rPr lang="en-US" altLang="ko-KR" sz="1500" b="1" dirty="0"/>
              <a:t>HTTP POST API</a:t>
            </a:r>
            <a:r>
              <a:rPr lang="ko-KR" altLang="en-US" sz="1500" b="1" dirty="0"/>
              <a:t>로 서버에 이미지 전송</a:t>
            </a:r>
            <a:endParaRPr lang="ko-KR" altLang="en-US" sz="1500" dirty="0"/>
          </a:p>
          <a:p>
            <a:br>
              <a:rPr lang="ko-KR" altLang="en-US" sz="1500" dirty="0"/>
            </a:br>
            <a:endParaRPr lang="ko-KR" altLang="en-US" sz="1500" dirty="0"/>
          </a:p>
          <a:p>
            <a:r>
              <a:rPr lang="ko-KR" altLang="en-US" sz="1500" b="1" dirty="0"/>
              <a:t>🖥️ </a:t>
            </a:r>
            <a:r>
              <a:rPr lang="en-US" altLang="ko-KR" sz="1500" b="1" dirty="0"/>
              <a:t>Service System (</a:t>
            </a:r>
            <a:r>
              <a:rPr lang="ko-KR" altLang="en-US" sz="1500" b="1" dirty="0"/>
              <a:t>서버</a:t>
            </a:r>
            <a:r>
              <a:rPr lang="en-US" altLang="ko-KR" sz="1500" b="1" dirty="0"/>
              <a:t>)</a:t>
            </a:r>
          </a:p>
          <a:p>
            <a:r>
              <a:rPr lang="en-US" altLang="ko-KR" sz="1500" b="1" dirty="0"/>
              <a:t>Django REST Framework </a:t>
            </a:r>
            <a:r>
              <a:rPr lang="ko-KR" altLang="en-US" sz="1500" b="1" dirty="0"/>
              <a:t>기반 </a:t>
            </a:r>
            <a:r>
              <a:rPr lang="en-US" altLang="ko-KR" sz="1500" b="1" dirty="0"/>
              <a:t>API </a:t>
            </a:r>
            <a:r>
              <a:rPr lang="ko-KR" altLang="en-US" sz="1500" b="1" dirty="0"/>
              <a:t>서버</a:t>
            </a:r>
            <a:endParaRPr lang="ko-KR" altLang="en-US" sz="1500" dirty="0"/>
          </a:p>
          <a:p>
            <a:r>
              <a:rPr lang="en-US" altLang="ko-KR" sz="1500" b="1" dirty="0"/>
              <a:t>Token </a:t>
            </a:r>
            <a:r>
              <a:rPr lang="ko-KR" altLang="en-US" sz="1500" b="1" dirty="0"/>
              <a:t>인증</a:t>
            </a:r>
            <a:r>
              <a:rPr lang="en-US" altLang="ko-KR" sz="1500" dirty="0"/>
              <a:t>: </a:t>
            </a:r>
            <a:r>
              <a:rPr lang="ko-KR" altLang="en-US" sz="1500" dirty="0"/>
              <a:t>보안키를 통한 접근 제어</a:t>
            </a:r>
          </a:p>
          <a:p>
            <a:r>
              <a:rPr lang="ko-KR" altLang="en-US" sz="1500" b="1" dirty="0"/>
              <a:t>데이터베이스 저장</a:t>
            </a:r>
            <a:r>
              <a:rPr lang="en-US" altLang="ko-KR" sz="1500" dirty="0"/>
              <a:t>: </a:t>
            </a:r>
            <a:r>
              <a:rPr lang="ko-KR" altLang="en-US" sz="1500" dirty="0"/>
              <a:t>이미지</a:t>
            </a:r>
            <a:r>
              <a:rPr lang="en-US" altLang="ko-KR" sz="1500" dirty="0"/>
              <a:t>, </a:t>
            </a:r>
            <a:r>
              <a:rPr lang="ko-KR" altLang="en-US" sz="1500" dirty="0"/>
              <a:t>타입</a:t>
            </a:r>
            <a:r>
              <a:rPr lang="en-US" altLang="ko-KR" sz="1500" dirty="0"/>
              <a:t>, </a:t>
            </a:r>
            <a:r>
              <a:rPr lang="ko-KR" altLang="en-US" sz="1500" dirty="0"/>
              <a:t>설명</a:t>
            </a:r>
            <a:r>
              <a:rPr lang="en-US" altLang="ko-KR" sz="1500" dirty="0"/>
              <a:t>, </a:t>
            </a:r>
            <a:r>
              <a:rPr lang="ko-KR" altLang="en-US" sz="1500" dirty="0"/>
              <a:t>시간 저장</a:t>
            </a:r>
          </a:p>
          <a:p>
            <a:r>
              <a:rPr lang="ko-KR" altLang="en-US" sz="1500" b="1" dirty="0"/>
              <a:t>이메일 알림</a:t>
            </a:r>
            <a:r>
              <a:rPr lang="en-US" altLang="ko-KR" sz="1500" dirty="0"/>
              <a:t>: </a:t>
            </a:r>
            <a:r>
              <a:rPr lang="ko-KR" altLang="en-US" sz="1500" dirty="0"/>
              <a:t>새로운 로그 등록 시 네이버 </a:t>
            </a:r>
            <a:r>
              <a:rPr lang="en-US" altLang="ko-KR" sz="1500" dirty="0"/>
              <a:t>SMTP</a:t>
            </a:r>
            <a:r>
              <a:rPr lang="ko-KR" altLang="en-US" sz="1500" dirty="0"/>
              <a:t>로 알림 전송</a:t>
            </a:r>
          </a:p>
          <a:p>
            <a:r>
              <a:rPr lang="en-US" altLang="ko-KR" sz="1500" b="1" dirty="0"/>
              <a:t>HTTP RESTful API </a:t>
            </a:r>
            <a:r>
              <a:rPr lang="ko-KR" altLang="en-US" sz="1500" b="1" dirty="0"/>
              <a:t>제공</a:t>
            </a:r>
            <a:r>
              <a:rPr lang="ko-KR" altLang="en-US" sz="1500" dirty="0"/>
              <a:t> </a:t>
            </a:r>
            <a:r>
              <a:rPr lang="en-US" altLang="ko-KR" sz="1500" dirty="0"/>
              <a:t>(POST: </a:t>
            </a:r>
            <a:r>
              <a:rPr lang="ko-KR" altLang="en-US" sz="1500" dirty="0"/>
              <a:t>등록</a:t>
            </a:r>
            <a:r>
              <a:rPr lang="en-US" altLang="ko-KR" sz="1500" dirty="0"/>
              <a:t>, GET: </a:t>
            </a:r>
            <a:r>
              <a:rPr lang="ko-KR" altLang="en-US" sz="1500" dirty="0"/>
              <a:t>조회</a:t>
            </a:r>
            <a:r>
              <a:rPr lang="en-US" altLang="ko-KR" sz="1500" dirty="0"/>
              <a:t>/</a:t>
            </a:r>
            <a:r>
              <a:rPr lang="ko-KR" altLang="en-US" sz="1500" dirty="0"/>
              <a:t>필터링</a:t>
            </a:r>
            <a:r>
              <a:rPr lang="en-US" altLang="ko-KR" sz="1500" dirty="0"/>
              <a:t>)</a:t>
            </a:r>
          </a:p>
          <a:p>
            <a:br>
              <a:rPr lang="ko-KR" altLang="en-US" sz="1500" dirty="0"/>
            </a:br>
            <a:endParaRPr lang="ko-KR" altLang="en-US" sz="1500" dirty="0"/>
          </a:p>
          <a:p>
            <a:r>
              <a:rPr lang="ko-KR" altLang="en-US" sz="1500" b="1" dirty="0"/>
              <a:t>📱 </a:t>
            </a:r>
            <a:r>
              <a:rPr lang="en-US" altLang="ko-KR" sz="1500" b="1" dirty="0"/>
              <a:t>Client System (</a:t>
            </a:r>
            <a:r>
              <a:rPr lang="ko-KR" altLang="en-US" sz="1500" b="1" dirty="0"/>
              <a:t>스마트폰 앱</a:t>
            </a:r>
            <a:r>
              <a:rPr lang="en-US" altLang="ko-KR" sz="1500" b="1" dirty="0"/>
              <a:t>)</a:t>
            </a:r>
          </a:p>
          <a:p>
            <a:r>
              <a:rPr lang="en-US" altLang="ko-KR" sz="1500" b="1" dirty="0"/>
              <a:t>Android Native App</a:t>
            </a:r>
            <a:r>
              <a:rPr lang="en-US" altLang="ko-KR" sz="1500" dirty="0"/>
              <a:t> (Retrofit2 + Glide)</a:t>
            </a:r>
          </a:p>
          <a:p>
            <a:r>
              <a:rPr lang="en-US" altLang="ko-KR" sz="1500" b="1" dirty="0"/>
              <a:t>Token </a:t>
            </a:r>
            <a:r>
              <a:rPr lang="ko-KR" altLang="en-US" sz="1500" b="1" dirty="0"/>
              <a:t>인증으로 서버 접속</a:t>
            </a:r>
            <a:endParaRPr lang="ko-KR" altLang="en-US" sz="1500" dirty="0"/>
          </a:p>
          <a:p>
            <a:r>
              <a:rPr lang="ko-KR" altLang="en-US" sz="1500" b="1" dirty="0"/>
              <a:t>로그 목록 조회</a:t>
            </a:r>
            <a:r>
              <a:rPr lang="en-US" altLang="ko-KR" sz="1500" dirty="0"/>
              <a:t>: </a:t>
            </a:r>
            <a:r>
              <a:rPr lang="en-US" altLang="ko-KR" sz="1500" dirty="0" err="1"/>
              <a:t>RecyclerView</a:t>
            </a:r>
            <a:r>
              <a:rPr lang="ko-KR" altLang="en-US" sz="1500" dirty="0"/>
              <a:t>로 이미지</a:t>
            </a:r>
            <a:r>
              <a:rPr lang="en-US" altLang="ko-KR" sz="1500" dirty="0"/>
              <a:t>/</a:t>
            </a:r>
            <a:r>
              <a:rPr lang="ko-KR" altLang="en-US" sz="1500" dirty="0"/>
              <a:t>정보 표시</a:t>
            </a:r>
          </a:p>
          <a:p>
            <a:r>
              <a:rPr lang="ko-KR" altLang="en-US" sz="1500" b="1" dirty="0"/>
              <a:t>탭 필터링</a:t>
            </a:r>
            <a:r>
              <a:rPr lang="en-US" altLang="ko-KR" sz="1500" dirty="0"/>
              <a:t>: </a:t>
            </a:r>
            <a:r>
              <a:rPr lang="ko-KR" altLang="en-US" sz="1500" dirty="0"/>
              <a:t>전체</a:t>
            </a:r>
            <a:r>
              <a:rPr lang="en-US" altLang="ko-KR" sz="1500" dirty="0"/>
              <a:t>/</a:t>
            </a:r>
            <a:r>
              <a:rPr lang="ko-KR" altLang="en-US" sz="1500" dirty="0"/>
              <a:t>방문자</a:t>
            </a:r>
            <a:r>
              <a:rPr lang="en-US" altLang="ko-KR" sz="1500" dirty="0"/>
              <a:t>/</a:t>
            </a:r>
            <a:r>
              <a:rPr lang="ko-KR" altLang="en-US" sz="1500" dirty="0"/>
              <a:t>택배 분류</a:t>
            </a:r>
          </a:p>
          <a:p>
            <a:r>
              <a:rPr lang="en-US" altLang="ko-KR" sz="1500" b="1" dirty="0"/>
              <a:t>Pull-to-Refresh</a:t>
            </a:r>
            <a:r>
              <a:rPr lang="en-US" altLang="ko-KR" sz="1500" dirty="0"/>
              <a:t>: </a:t>
            </a:r>
            <a:r>
              <a:rPr lang="ko-KR" altLang="en-US" sz="1500" dirty="0"/>
              <a:t>당겨서 </a:t>
            </a:r>
            <a:r>
              <a:rPr lang="ko-KR" altLang="en-US" sz="1500" dirty="0" err="1"/>
              <a:t>새로고침</a:t>
            </a:r>
            <a:endParaRPr lang="ko-KR" altLang="en-US" sz="1500" dirty="0"/>
          </a:p>
          <a:p>
            <a:r>
              <a:rPr lang="ko-KR" altLang="en-US" sz="1500" b="1" dirty="0"/>
              <a:t>정렬 기능</a:t>
            </a:r>
            <a:r>
              <a:rPr lang="en-US" altLang="ko-KR" sz="1500" dirty="0"/>
              <a:t>: </a:t>
            </a:r>
            <a:r>
              <a:rPr lang="ko-KR" altLang="en-US" sz="1500" dirty="0"/>
              <a:t>최신순</a:t>
            </a:r>
            <a:r>
              <a:rPr lang="en-US" altLang="ko-KR" sz="1500" dirty="0"/>
              <a:t>/</a:t>
            </a:r>
            <a:r>
              <a:rPr lang="ko-KR" altLang="en-US" sz="1500" dirty="0" err="1"/>
              <a:t>오래된순</a:t>
            </a:r>
            <a:r>
              <a:rPr lang="ko-KR" altLang="en-US" sz="1500" dirty="0"/>
              <a:t> 정렬</a:t>
            </a:r>
            <a:endParaRPr sz="15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3215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개발 완료된 상태를 캡처하여 사용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❖ 사용자 시나리오 </a:t>
            </a:r>
            <a:r>
              <a:rPr lang="en-US" altLang="ko-KR" sz="1000" dirty="0">
                <a:latin typeface="+mn-ea"/>
                <a:cs typeface="Gulim"/>
              </a:rPr>
              <a:t>(</a:t>
            </a:r>
            <a:r>
              <a:rPr lang="ko-KR" altLang="en-US" sz="1000" dirty="0">
                <a:latin typeface="+mn-ea"/>
                <a:cs typeface="Gulim"/>
              </a:rPr>
              <a:t>개발 완료된 상태를 캡처하여 사용</a:t>
            </a:r>
            <a:r>
              <a:rPr lang="en-US" altLang="ko-KR" sz="1000" dirty="0">
                <a:latin typeface="+mn-ea"/>
                <a:cs typeface="Gulim"/>
              </a:rPr>
              <a:t>)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000" dirty="0">
                <a:latin typeface="+mn-ea"/>
                <a:cs typeface="Gulim"/>
              </a:rPr>
              <a:t>1. </a:t>
            </a:r>
            <a:r>
              <a:rPr lang="ko-KR" altLang="en-US" sz="1000" dirty="0">
                <a:latin typeface="+mn-ea"/>
                <a:cs typeface="Gulim"/>
              </a:rPr>
              <a:t>앱 실행 → 전체 로그 목록 확인 </a:t>
            </a:r>
            <a:r>
              <a:rPr lang="en-US" altLang="ko-KR" sz="1000" dirty="0">
                <a:latin typeface="+mn-ea"/>
                <a:cs typeface="Gulim"/>
              </a:rPr>
              <a:t>/</a:t>
            </a:r>
            <a:r>
              <a:rPr lang="ko-KR" altLang="en-US" sz="1000" dirty="0">
                <a:latin typeface="+mn-ea"/>
                <a:cs typeface="Gulim"/>
              </a:rPr>
              <a:t> </a:t>
            </a:r>
            <a:r>
              <a:rPr lang="en-US" altLang="ko-KR" sz="1000" dirty="0">
                <a:latin typeface="+mn-ea"/>
                <a:cs typeface="Gulim"/>
              </a:rPr>
              <a:t>2. "</a:t>
            </a:r>
            <a:r>
              <a:rPr lang="ko-KR" altLang="en-US" sz="1000" dirty="0">
                <a:latin typeface="+mn-ea"/>
                <a:cs typeface="Gulim"/>
              </a:rPr>
              <a:t>방문자</a:t>
            </a:r>
            <a:r>
              <a:rPr lang="en-US" altLang="ko-KR" sz="1000" dirty="0">
                <a:latin typeface="+mn-ea"/>
                <a:cs typeface="Gulim"/>
              </a:rPr>
              <a:t>" </a:t>
            </a:r>
            <a:r>
              <a:rPr lang="ko-KR" altLang="en-US" sz="1000" dirty="0">
                <a:latin typeface="+mn-ea"/>
                <a:cs typeface="Gulim"/>
              </a:rPr>
              <a:t>탭 선택 → 방문자만 필터링 </a:t>
            </a:r>
            <a:r>
              <a:rPr lang="en-US" altLang="ko-KR" sz="1000" dirty="0">
                <a:latin typeface="+mn-ea"/>
                <a:cs typeface="Gulim"/>
              </a:rPr>
              <a:t>/</a:t>
            </a:r>
            <a:r>
              <a:rPr lang="ko-KR" altLang="en-US" sz="1000" dirty="0">
                <a:latin typeface="+mn-ea"/>
                <a:cs typeface="Gulim"/>
              </a:rPr>
              <a:t> </a:t>
            </a:r>
            <a:r>
              <a:rPr lang="en-US" altLang="ko-KR" sz="1000" dirty="0">
                <a:latin typeface="+mn-ea"/>
                <a:cs typeface="Gulim"/>
              </a:rPr>
              <a:t>3. "</a:t>
            </a:r>
            <a:r>
              <a:rPr lang="ko-KR" altLang="en-US" sz="1000" dirty="0">
                <a:latin typeface="+mn-ea"/>
                <a:cs typeface="Gulim"/>
              </a:rPr>
              <a:t>택배</a:t>
            </a:r>
            <a:r>
              <a:rPr lang="en-US" altLang="ko-KR" sz="1000" dirty="0">
                <a:latin typeface="+mn-ea"/>
                <a:cs typeface="Gulim"/>
              </a:rPr>
              <a:t>" </a:t>
            </a:r>
            <a:r>
              <a:rPr lang="ko-KR" altLang="en-US" sz="1000" dirty="0">
                <a:latin typeface="+mn-ea"/>
                <a:cs typeface="Gulim"/>
              </a:rPr>
              <a:t>탭 선택 → 택배만 필터링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000" dirty="0">
                <a:latin typeface="+mn-ea"/>
                <a:cs typeface="Gulim"/>
              </a:rPr>
              <a:t>4. </a:t>
            </a:r>
            <a:r>
              <a:rPr lang="ko-KR" altLang="en-US" sz="1000" dirty="0">
                <a:latin typeface="+mn-ea"/>
                <a:cs typeface="Gulim"/>
              </a:rPr>
              <a:t>화면 당기기 → 최신 로그 </a:t>
            </a:r>
            <a:r>
              <a:rPr lang="ko-KR" altLang="en-US" sz="1000" dirty="0" err="1">
                <a:latin typeface="+mn-ea"/>
                <a:cs typeface="Gulim"/>
              </a:rPr>
              <a:t>새로고침</a:t>
            </a:r>
            <a:r>
              <a:rPr lang="ko-KR" altLang="en-US" sz="1000" dirty="0">
                <a:latin typeface="+mn-ea"/>
                <a:cs typeface="Gulim"/>
              </a:rPr>
              <a:t> </a:t>
            </a:r>
            <a:r>
              <a:rPr lang="en-US" altLang="ko-KR" sz="1000" dirty="0">
                <a:latin typeface="+mn-ea"/>
                <a:cs typeface="Gulim"/>
              </a:rPr>
              <a:t>/</a:t>
            </a:r>
            <a:r>
              <a:rPr lang="ko-KR" altLang="en-US" sz="1000" dirty="0">
                <a:latin typeface="+mn-ea"/>
                <a:cs typeface="Gulim"/>
              </a:rPr>
              <a:t> </a:t>
            </a:r>
            <a:r>
              <a:rPr lang="en-US" altLang="ko-KR" sz="1000" dirty="0">
                <a:latin typeface="+mn-ea"/>
                <a:cs typeface="Gulim"/>
              </a:rPr>
              <a:t>5. "</a:t>
            </a:r>
            <a:r>
              <a:rPr lang="ko-KR" altLang="en-US" sz="1000" dirty="0" err="1">
                <a:latin typeface="+mn-ea"/>
                <a:cs typeface="Gulim"/>
              </a:rPr>
              <a:t>오래된순</a:t>
            </a:r>
            <a:r>
              <a:rPr lang="en-US" altLang="ko-KR" sz="1000" dirty="0">
                <a:latin typeface="+mn-ea"/>
                <a:cs typeface="Gulim"/>
              </a:rPr>
              <a:t>" </a:t>
            </a:r>
            <a:r>
              <a:rPr lang="ko-KR" altLang="en-US" sz="1000" dirty="0">
                <a:latin typeface="+mn-ea"/>
                <a:cs typeface="Gulim"/>
              </a:rPr>
              <a:t>버튼 → 정렬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1F25B7-0C3D-914C-4286-1EB8A72B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45" y="2551421"/>
            <a:ext cx="1524474" cy="34518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E80B6-A3B1-823C-0D37-EDCBDA39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1" y="2551421"/>
            <a:ext cx="1486203" cy="3276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18392F-4DC4-4BF5-FC6C-2D5DFA347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71" y="2551421"/>
            <a:ext cx="1532835" cy="335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85A58-431D-E479-D5A5-8D14C2369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363" y="2446333"/>
            <a:ext cx="1615360" cy="38888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663E30-A627-3C78-54CF-5D8B4E505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709" y="2551421"/>
            <a:ext cx="1767574" cy="39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57765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b="1" dirty="0"/>
              <a:t>네이버 </a:t>
            </a:r>
            <a:r>
              <a:rPr lang="en-US" altLang="ko-KR" sz="2000" b="1" dirty="0"/>
              <a:t>SMTP </a:t>
            </a:r>
            <a:r>
              <a:rPr lang="ko-KR" altLang="en-US" sz="2000" b="1" dirty="0"/>
              <a:t>메일 연동 오류</a:t>
            </a:r>
            <a:endParaRPr lang="en-US" altLang="ko-KR" sz="2000" b="1" dirty="0"/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문제 상황</a:t>
            </a:r>
            <a:r>
              <a:rPr lang="en-US" altLang="ko-KR" dirty="0"/>
              <a:t>Django</a:t>
            </a:r>
            <a:r>
              <a:rPr lang="ko-KR" altLang="en-US" dirty="0"/>
              <a:t>에서 네이버 </a:t>
            </a:r>
            <a:r>
              <a:rPr lang="en-US" altLang="ko-KR" dirty="0"/>
              <a:t>SMTP</a:t>
            </a:r>
            <a:r>
              <a:rPr lang="ko-KR" altLang="en-US" dirty="0"/>
              <a:t>로 이메일 알림 전송 시 오류 발생</a:t>
            </a:r>
          </a:p>
          <a:p>
            <a:r>
              <a:rPr lang="en-US" altLang="ko-KR" dirty="0"/>
              <a:t>(535, b'5.7.1 Username and Password not accepted') </a:t>
            </a:r>
            <a:r>
              <a:rPr lang="ko-KR" altLang="en-US" dirty="0"/>
              <a:t>에러</a:t>
            </a:r>
          </a:p>
          <a:p>
            <a:r>
              <a:rPr lang="en-US" altLang="ko-KR" dirty="0"/>
              <a:t>Connection unexpectedly closed </a:t>
            </a:r>
            <a:r>
              <a:rPr lang="ko-KR" altLang="en-US" dirty="0"/>
              <a:t>에러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원인 </a:t>
            </a:r>
            <a:r>
              <a:rPr lang="ko-KR" altLang="en-US" b="1" dirty="0" err="1"/>
              <a:t>분석</a:t>
            </a:r>
            <a:r>
              <a:rPr lang="ko-KR" altLang="en-US" dirty="0" err="1"/>
              <a:t>네이버</a:t>
            </a:r>
            <a:r>
              <a:rPr lang="ko-KR" altLang="en-US" dirty="0"/>
              <a:t> 일반 비밀번호로는 외부 앱 접근 불가</a:t>
            </a:r>
          </a:p>
          <a:p>
            <a:r>
              <a:rPr lang="en-US" altLang="ko-KR" dirty="0"/>
              <a:t>SMTP </a:t>
            </a:r>
            <a:r>
              <a:rPr lang="ko-KR" altLang="en-US" dirty="0"/>
              <a:t>포트</a:t>
            </a:r>
            <a:r>
              <a:rPr lang="en-US" altLang="ko-KR" dirty="0"/>
              <a:t>(587/465)</a:t>
            </a:r>
            <a:r>
              <a:rPr lang="ko-KR" altLang="en-US" dirty="0"/>
              <a:t>와 </a:t>
            </a:r>
            <a:r>
              <a:rPr lang="en-US" altLang="ko-KR" dirty="0"/>
              <a:t>SSL/TLS </a:t>
            </a:r>
            <a:r>
              <a:rPr lang="ko-KR" altLang="en-US" dirty="0"/>
              <a:t>설정 불일치</a:t>
            </a:r>
          </a:p>
          <a:p>
            <a:r>
              <a:rPr lang="ko-KR" altLang="en-US" dirty="0"/>
              <a:t>네이버 메일 설정에서 </a:t>
            </a:r>
            <a:r>
              <a:rPr lang="en-US" altLang="ko-KR" dirty="0"/>
              <a:t>POP3/SMTP </a:t>
            </a:r>
            <a:r>
              <a:rPr lang="ko-KR" altLang="en-US" dirty="0"/>
              <a:t>미활성화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해결 </a:t>
            </a:r>
            <a:r>
              <a:rPr lang="ko-KR" altLang="en-US" b="1" dirty="0" err="1"/>
              <a:t>방법</a:t>
            </a:r>
            <a:r>
              <a:rPr lang="ko-KR" altLang="en-US" dirty="0" err="1"/>
              <a:t>네이버</a:t>
            </a:r>
            <a:r>
              <a:rPr lang="ko-KR" altLang="en-US" dirty="0"/>
              <a:t> </a:t>
            </a:r>
            <a:r>
              <a:rPr lang="en-US" altLang="ko-KR" dirty="0"/>
              <a:t>2</a:t>
            </a:r>
            <a:r>
              <a:rPr lang="ko-KR" altLang="en-US" dirty="0"/>
              <a:t>단계 인증 활성화 후 </a:t>
            </a:r>
            <a:r>
              <a:rPr lang="ko-KR" altLang="en-US" b="1" dirty="0"/>
              <a:t>앱 비밀번호</a:t>
            </a:r>
            <a:r>
              <a:rPr lang="ko-KR" altLang="en-US" dirty="0"/>
              <a:t> 생성</a:t>
            </a:r>
          </a:p>
          <a:p>
            <a:r>
              <a:rPr lang="ko-KR" altLang="en-US" dirty="0"/>
              <a:t>네이버 메일 설정 → </a:t>
            </a:r>
            <a:r>
              <a:rPr lang="en-US" altLang="ko-KR" b="1" dirty="0"/>
              <a:t>POP3/SMTP </a:t>
            </a:r>
            <a:r>
              <a:rPr lang="ko-KR" altLang="en-US" b="1" dirty="0"/>
              <a:t>사용</a:t>
            </a:r>
            <a:r>
              <a:rPr lang="ko-KR" altLang="en-US" dirty="0"/>
              <a:t> 활성화</a:t>
            </a:r>
          </a:p>
          <a:p>
            <a:r>
              <a:rPr lang="en-US" altLang="ko-KR" dirty="0"/>
              <a:t>Django </a:t>
            </a:r>
            <a:r>
              <a:rPr lang="ko-KR" altLang="en-US" dirty="0"/>
              <a:t>설정 수정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EMAIL_PORT = 465</a:t>
            </a:r>
          </a:p>
          <a:p>
            <a:r>
              <a:rPr lang="en-US" altLang="ko-KR" dirty="0"/>
              <a:t>EMAIL_USE_SSL = True</a:t>
            </a:r>
          </a:p>
          <a:p>
            <a:r>
              <a:rPr lang="en-US" altLang="ko-KR" dirty="0"/>
              <a:t>EMAIL_USE_TLS = False</a:t>
            </a:r>
          </a:p>
          <a:p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배운 점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외부 메일 서비스 연동 시 일반 비밀번호가 아닌 </a:t>
            </a:r>
            <a:r>
              <a:rPr lang="ko-KR" altLang="en-US" b="1" dirty="0"/>
              <a:t>앱 비밀번호</a:t>
            </a:r>
            <a:r>
              <a:rPr lang="ko-KR" altLang="en-US" dirty="0"/>
              <a:t>가 필요함</a:t>
            </a:r>
          </a:p>
          <a:p>
            <a:r>
              <a:rPr lang="ko-KR" altLang="en-US" dirty="0"/>
              <a:t>포트에 따라 </a:t>
            </a:r>
            <a:r>
              <a:rPr lang="en-US" altLang="ko-KR" dirty="0"/>
              <a:t>SSL/TLS </a:t>
            </a:r>
            <a:r>
              <a:rPr lang="ko-KR" altLang="en-US" dirty="0"/>
              <a:t>설정이 다름 </a:t>
            </a:r>
            <a:r>
              <a:rPr lang="en-US" altLang="ko-KR" dirty="0"/>
              <a:t>(465=SSL, 587=TLS)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파이널 프로젝트 데_EFBD8490-F9BB-4120-8915-5FEA3A8985E5.mp4">
            <a:hlinkClick r:id="" action="ppaction://media"/>
            <a:extLst>
              <a:ext uri="{FF2B5EF4-FFF2-40B4-BE49-F238E27FC236}">
                <a16:creationId xmlns:a16="http://schemas.microsoft.com/office/drawing/2014/main" id="{0E6D2B09-0C00-125F-F194-19335A88F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127" y="1482181"/>
            <a:ext cx="6930073" cy="41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086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기대효과 및 결론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종합적 시스템 구축 능력 배양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기반의 </a:t>
            </a:r>
            <a:r>
              <a:rPr lang="en-US" altLang="ko-KR" dirty="0"/>
              <a:t>AI(Edge)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서버</a:t>
            </a:r>
            <a:r>
              <a:rPr lang="en-US" altLang="ko-KR" dirty="0"/>
              <a:t>(Django), </a:t>
            </a:r>
            <a:r>
              <a:rPr lang="ko-KR" altLang="en-US" dirty="0"/>
              <a:t>모바일 클라이언트</a:t>
            </a:r>
            <a:r>
              <a:rPr lang="en-US" altLang="ko-KR" dirty="0"/>
              <a:t>(Android)</a:t>
            </a:r>
            <a:r>
              <a:rPr lang="ko-KR" altLang="en-US" dirty="0"/>
              <a:t>까지 이어지는 </a:t>
            </a:r>
            <a:r>
              <a:rPr lang="ko-KR" altLang="en-US" dirty="0" err="1"/>
              <a:t>풀스택</a:t>
            </a:r>
            <a:r>
              <a:rPr lang="en-US" altLang="ko-KR" dirty="0"/>
              <a:t>(Full-stack) IoT </a:t>
            </a:r>
            <a:r>
              <a:rPr lang="ko-KR" altLang="en-US" dirty="0"/>
              <a:t>서비스의 데이터 흐름을 완벽하게 이해하고 구현함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실생활 문제 해결</a:t>
            </a:r>
            <a:r>
              <a:rPr lang="en-US" altLang="ko-KR" b="1" dirty="0"/>
              <a:t>:</a:t>
            </a:r>
            <a:r>
              <a:rPr lang="ko-KR" altLang="en-US" dirty="0"/>
              <a:t> 단순한 예제를 넘어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en-US" altLang="ko-KR" dirty="0"/>
              <a:t>1</a:t>
            </a:r>
            <a:r>
              <a:rPr lang="ko-KR" altLang="en-US" dirty="0"/>
              <a:t>인 가구가 겪는 </a:t>
            </a:r>
            <a:r>
              <a:rPr lang="en-US" altLang="ko-KR" dirty="0"/>
              <a:t>'</a:t>
            </a:r>
            <a:r>
              <a:rPr lang="ko-KR" altLang="en-US" dirty="0"/>
              <a:t>보안</a:t>
            </a:r>
            <a:r>
              <a:rPr lang="en-US" altLang="ko-KR" dirty="0"/>
              <a:t>'</a:t>
            </a:r>
            <a:r>
              <a:rPr lang="ko-KR" altLang="en-US" dirty="0"/>
              <a:t>과 </a:t>
            </a:r>
            <a:r>
              <a:rPr lang="en-US" altLang="ko-KR" dirty="0"/>
              <a:t>'</a:t>
            </a:r>
            <a:r>
              <a:rPr lang="ko-KR" altLang="en-US" dirty="0"/>
              <a:t>택배 관리</a:t>
            </a:r>
            <a:r>
              <a:rPr lang="en-US" altLang="ko-KR" dirty="0"/>
              <a:t>' </a:t>
            </a:r>
            <a:r>
              <a:rPr lang="ko-KR" altLang="en-US" dirty="0"/>
              <a:t>문제를 해결할 수 있는 실용적인 프로토타입을 완성함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b="1" dirty="0">
                <a:latin typeface="+mn-ea"/>
                <a:cs typeface="Gulim"/>
              </a:rPr>
              <a:t>확</a:t>
            </a:r>
            <a:r>
              <a:rPr lang="ko-KR" altLang="en-US" b="1" dirty="0"/>
              <a:t>장 가능성</a:t>
            </a:r>
            <a:r>
              <a:rPr lang="en-US" altLang="ko-KR" b="1" dirty="0"/>
              <a:t>:</a:t>
            </a:r>
            <a:r>
              <a:rPr lang="ko-KR" altLang="en-US" dirty="0"/>
              <a:t> 현재는 </a:t>
            </a:r>
            <a:r>
              <a:rPr lang="ko-KR" altLang="en-US" dirty="0" err="1"/>
              <a:t>웹캠을</a:t>
            </a:r>
            <a:r>
              <a:rPr lang="ko-KR" altLang="en-US" dirty="0"/>
              <a:t> 사용하지만</a:t>
            </a:r>
            <a:r>
              <a:rPr lang="en-US" altLang="ko-KR" dirty="0"/>
              <a:t>, </a:t>
            </a:r>
            <a:r>
              <a:rPr lang="ko-KR" altLang="en-US" dirty="0"/>
              <a:t>향후 </a:t>
            </a:r>
            <a:r>
              <a:rPr lang="en-US" altLang="ko-KR" dirty="0"/>
              <a:t>RTSP </a:t>
            </a:r>
            <a:r>
              <a:rPr lang="ko-KR" altLang="en-US" dirty="0"/>
              <a:t>프로토콜을 이용해 실제 </a:t>
            </a:r>
            <a:r>
              <a:rPr lang="en-US" altLang="ko-KR" dirty="0"/>
              <a:t>CCTV</a:t>
            </a:r>
            <a:r>
              <a:rPr lang="ko-KR" altLang="en-US" dirty="0"/>
              <a:t>와 연동하거나</a:t>
            </a:r>
            <a:r>
              <a:rPr lang="en-US" altLang="ko-KR" dirty="0"/>
              <a:t>, </a:t>
            </a:r>
            <a:r>
              <a:rPr lang="ko-KR" altLang="en-US" dirty="0"/>
              <a:t>알림 서비스</a:t>
            </a:r>
            <a:r>
              <a:rPr lang="en-US" altLang="ko-KR" dirty="0"/>
              <a:t>(FCM)</a:t>
            </a:r>
            <a:r>
              <a:rPr lang="ko-KR" altLang="en-US" dirty="0" err="1"/>
              <a:t>를</a:t>
            </a:r>
            <a:r>
              <a:rPr lang="ko-KR" altLang="en-US" dirty="0"/>
              <a:t> 추가하면 상용화 가능한 수준의 서비스로 발전 가능함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983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http://</a:t>
            </a:r>
            <a:r>
              <a:rPr lang="en-US" altLang="ko-KR" sz="2000" i="1" spc="-5" dirty="0" err="1">
                <a:solidFill>
                  <a:srgbClr val="FF0000"/>
                </a:solidFill>
                <a:latin typeface="+mn-ea"/>
                <a:cs typeface="Malgun Gothic"/>
              </a:rPr>
              <a:t>xxx.xxx.xxx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1600" i="1" spc="-5" dirty="0">
                <a:solidFill>
                  <a:srgbClr val="FF0000"/>
                </a:solidFill>
                <a:latin typeface="+mn-ea"/>
                <a:cs typeface="Malgun Gothic"/>
              </a:rPr>
              <a:t>https://</a:t>
            </a:r>
            <a:r>
              <a:rPr lang="en-US" altLang="ko-KR" sz="1600" i="1" spc="-5" dirty="0" err="1">
                <a:solidFill>
                  <a:srgbClr val="FF0000"/>
                </a:solidFill>
                <a:latin typeface="+mn-ea"/>
                <a:cs typeface="Malgun Gothic"/>
              </a:rPr>
              <a:t>github.com</a:t>
            </a:r>
            <a:r>
              <a:rPr lang="en-US" altLang="ko-KR" sz="1600" i="1" spc="-5" dirty="0">
                <a:solidFill>
                  <a:srgbClr val="FF0000"/>
                </a:solidFill>
                <a:latin typeface="+mn-ea"/>
                <a:cs typeface="Malgun Gothic"/>
              </a:rPr>
              <a:t>/keepdev0919/</a:t>
            </a:r>
            <a:r>
              <a:rPr lang="en-US" altLang="ko-KR" sz="1600" i="1" spc="-5" dirty="0" err="1">
                <a:solidFill>
                  <a:srgbClr val="FF0000"/>
                </a:solidFill>
                <a:latin typeface="+mn-ea"/>
                <a:cs typeface="Malgun Gothic"/>
              </a:rPr>
              <a:t>mws</a:t>
            </a:r>
            <a:r>
              <a:rPr lang="en-US" altLang="ko-KR" sz="1600" i="1" spc="-5" dirty="0">
                <a:solidFill>
                  <a:srgbClr val="FF0000"/>
                </a:solidFill>
                <a:latin typeface="+mn-ea"/>
                <a:cs typeface="Malgun Gothic"/>
              </a:rPr>
              <a:t>-final-</a:t>
            </a:r>
            <a:r>
              <a:rPr lang="en-US" altLang="ko-KR" sz="1600" i="1" spc="-5" dirty="0" err="1">
                <a:solidFill>
                  <a:srgbClr val="FF0000"/>
                </a:solidFill>
                <a:latin typeface="+mn-ea"/>
                <a:cs typeface="Malgun Gothic"/>
              </a:rPr>
              <a:t>term.git</a:t>
            </a:r>
            <a:endParaRPr sz="16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5AF7C-5A98-242D-DB01-7C8B35B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Object Classification &amp; 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/>
          </a:p>
          <a:p>
            <a:pPr algn="ctr"/>
            <a:r>
              <a:rPr lang="en-US" altLang="ko-KR" sz="1100" dirty="0"/>
              <a:t>Smart Home Log Service</a:t>
            </a:r>
            <a:endParaRPr kumimoji="1" lang="ko-Kore-KR" altLang="en-US" sz="1100"/>
          </a:p>
          <a:p>
            <a:pPr algn="ctr"/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5" y="4054334"/>
            <a:ext cx="1188815" cy="210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Log Management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r>
              <a:rPr kumimoji="1" lang="ko-KR" altLang="en-US" sz="1200" dirty="0"/>
              <a:t> </a:t>
            </a:r>
            <a:r>
              <a:rPr lang="en-US" altLang="ko-KR" sz="1200" dirty="0"/>
              <a:t>(Android App)</a:t>
            </a:r>
            <a:endParaRPr kumimoji="1" lang="ko-Kore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13" name="Picture 2" descr="안드로보이 - 위키백과, 우리 모두의 백과사전">
            <a:extLst>
              <a:ext uri="{FF2B5EF4-FFF2-40B4-BE49-F238E27FC236}">
                <a16:creationId xmlns:a16="http://schemas.microsoft.com/office/drawing/2014/main" id="{E9B25857-916A-FAB8-FEE0-65B49C0A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82" y="3227230"/>
            <a:ext cx="1031564" cy="121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0C2E22-D59B-3630-F675-58861627C52D}"/>
              </a:ext>
            </a:extLst>
          </p:cNvPr>
          <p:cNvSpPr txBox="1"/>
          <p:nvPr/>
        </p:nvSpPr>
        <p:spPr>
          <a:xfrm>
            <a:off x="5476704" y="2704169"/>
            <a:ext cx="1566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GET: Log List (Filtered)</a:t>
            </a:r>
            <a:endParaRPr kumimoji="1" lang="ko-Kore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215C3D-FF8E-3D19-CE0A-8F7A7932B278}"/>
              </a:ext>
            </a:extLst>
          </p:cNvPr>
          <p:cNvSpPr txBox="1"/>
          <p:nvPr/>
        </p:nvSpPr>
        <p:spPr>
          <a:xfrm>
            <a:off x="2048105" y="2692712"/>
            <a:ext cx="237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POST: Image + Tag(Visitor/Package)</a:t>
            </a:r>
            <a:endParaRPr kumimoji="1" lang="ko-Kore-KR" altLang="en-US" sz="1200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D9540463-7936-ED2A-F2AD-304D5F0E0DB2}"/>
              </a:ext>
            </a:extLst>
          </p:cNvPr>
          <p:cNvSpPr/>
          <p:nvPr/>
        </p:nvSpPr>
        <p:spPr>
          <a:xfrm>
            <a:off x="3211751" y="4207684"/>
            <a:ext cx="692622" cy="338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Person/</a:t>
            </a:r>
          </a:p>
          <a:p>
            <a:pPr algn="ctr"/>
            <a:r>
              <a:rPr kumimoji="1" lang="en-US" altLang="en-US" sz="1000" dirty="0"/>
              <a:t>suitcase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521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목적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실시간 객체 분류 및 감지</a:t>
            </a:r>
            <a:r>
              <a:rPr lang="en-US" altLang="ko-KR" b="1" dirty="0"/>
              <a:t>:</a:t>
            </a:r>
            <a:r>
              <a:rPr lang="ko-KR" altLang="en-US" dirty="0"/>
              <a:t> 현관 앞 영상에서 </a:t>
            </a:r>
            <a:r>
              <a:rPr lang="en-US" altLang="ko-KR" dirty="0"/>
              <a:t>YOLOv5</a:t>
            </a:r>
            <a:r>
              <a:rPr lang="ko-KR" altLang="en-US" dirty="0" err="1"/>
              <a:t>를</a:t>
            </a:r>
            <a:r>
              <a:rPr lang="ko-KR" altLang="en-US" dirty="0"/>
              <a:t> 이용해 방문자</a:t>
            </a:r>
            <a:r>
              <a:rPr lang="en-US" altLang="ko-KR" dirty="0"/>
              <a:t>(Person)</a:t>
            </a:r>
            <a:r>
              <a:rPr lang="ko-KR" altLang="en-US" dirty="0"/>
              <a:t>와 택배</a:t>
            </a:r>
            <a:r>
              <a:rPr lang="en-US" altLang="ko-KR" dirty="0"/>
              <a:t>(Suitcase/Backpack)</a:t>
            </a:r>
            <a:r>
              <a:rPr lang="ko-KR" altLang="en-US" dirty="0" err="1"/>
              <a:t>를</a:t>
            </a:r>
            <a:r>
              <a:rPr lang="ko-KR" altLang="en-US" dirty="0"/>
              <a:t> 구분하여 실시간으로 탐지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>
                <a:latin typeface="+mn-ea"/>
              </a:rPr>
              <a:t>이</a:t>
            </a:r>
            <a:r>
              <a:rPr lang="ko-KR" altLang="en-US" b="1" dirty="0"/>
              <a:t>벤트 기반 로그 기록</a:t>
            </a:r>
            <a:r>
              <a:rPr lang="en-US" altLang="ko-KR" b="1" dirty="0"/>
              <a:t>:</a:t>
            </a:r>
            <a:r>
              <a:rPr lang="ko-KR" altLang="en-US" dirty="0"/>
              <a:t> 변화 감지</a:t>
            </a:r>
            <a:r>
              <a:rPr lang="en-US" altLang="ko-KR" dirty="0"/>
              <a:t>(Change Detection) </a:t>
            </a:r>
            <a:r>
              <a:rPr lang="ko-KR" altLang="en-US" dirty="0"/>
              <a:t>기술을 적용하여</a:t>
            </a:r>
            <a:r>
              <a:rPr lang="en-US" altLang="ko-KR" dirty="0"/>
              <a:t>, </a:t>
            </a:r>
            <a:r>
              <a:rPr lang="ko-KR" altLang="en-US" dirty="0"/>
              <a:t>새로운 객체가 등장한 순간의 이미지만 효율적으로 캡처하고 서버에 저장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모바일 통합 모니터링</a:t>
            </a:r>
            <a:r>
              <a:rPr lang="en-US" altLang="ko-KR" b="1" dirty="0"/>
              <a:t>:</a:t>
            </a:r>
            <a:r>
              <a:rPr lang="ko-KR" altLang="en-US" dirty="0"/>
              <a:t> 사용자가 안드로이드 앱을 통해 언제 어디서든 방문자와 택배 도착 기록을 사진과 함께 타임라인 형태로 확인</a:t>
            </a:r>
            <a:r>
              <a:rPr lang="en-US" altLang="ko-KR" dirty="0"/>
              <a:t>.</a:t>
            </a:r>
            <a:endParaRPr sz="18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075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필요성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b="1" dirty="0"/>
              <a:t>1</a:t>
            </a:r>
            <a:r>
              <a:rPr lang="ko-KR" altLang="en-US" b="1" dirty="0"/>
              <a:t>인 가구 보안 취약점 해결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 가구 및 여성 가구를 대상으로 한 주거 침입 범죄 불안감을 해소하기 위해</a:t>
            </a:r>
            <a:r>
              <a:rPr lang="en-US" altLang="ko-KR" dirty="0"/>
              <a:t>, 24</a:t>
            </a:r>
            <a:r>
              <a:rPr lang="ko-KR" altLang="en-US" dirty="0"/>
              <a:t>시간 작동하는 저비용 보안 시스템이 필요함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 err="1"/>
              <a:t>비대면</a:t>
            </a:r>
            <a:r>
              <a:rPr lang="ko-KR" altLang="en-US" b="1" dirty="0"/>
              <a:t> 생활의 관리 효율성</a:t>
            </a:r>
            <a:r>
              <a:rPr lang="en-US" altLang="ko-KR" b="1" dirty="0"/>
              <a:t>:</a:t>
            </a:r>
            <a:r>
              <a:rPr lang="ko-KR" altLang="en-US" dirty="0"/>
              <a:t> 택배 이용 급증에 따라</a:t>
            </a:r>
            <a:r>
              <a:rPr lang="en-US" altLang="ko-KR" dirty="0"/>
              <a:t>, </a:t>
            </a:r>
            <a:r>
              <a:rPr lang="ko-KR" altLang="en-US" dirty="0"/>
              <a:t>부재중 물품 도착 여부를 실시간으로 확인하고 분실을 방지할 수 있는 수단이 요구됨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경제적인 업사이클링 시스템</a:t>
            </a:r>
            <a:r>
              <a:rPr lang="en-US" altLang="ko-KR" b="1" dirty="0"/>
              <a:t>:</a:t>
            </a:r>
            <a:r>
              <a:rPr lang="ko-KR" altLang="en-US" dirty="0"/>
              <a:t> 고가의 월패드나 사설 보안 업체 비용 없이</a:t>
            </a:r>
            <a:r>
              <a:rPr lang="en-US" altLang="ko-KR" dirty="0"/>
              <a:t>, </a:t>
            </a:r>
            <a:r>
              <a:rPr lang="ko-KR" altLang="en-US" dirty="0"/>
              <a:t>유휴 스마트폰이나 </a:t>
            </a:r>
            <a:r>
              <a:rPr lang="ko-KR" altLang="en-US" dirty="0" err="1"/>
              <a:t>웹캠과</a:t>
            </a:r>
            <a:r>
              <a:rPr lang="ko-KR" altLang="en-US" dirty="0"/>
              <a:t> 노트북을 활용하여 경제적으로 구축 가능한 시스템이 필요함</a:t>
            </a:r>
            <a:r>
              <a:rPr lang="en-US" altLang="ko-KR" dirty="0"/>
              <a:t>.</a:t>
            </a: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28874"/>
              </p:ext>
            </p:extLst>
          </p:nvPr>
        </p:nvGraphicFramePr>
        <p:xfrm>
          <a:off x="457200" y="1219200"/>
          <a:ext cx="8991600" cy="157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1-1. YoloV5 pretrained model </a:t>
                      </a:r>
                      <a:r>
                        <a:rPr lang="ko-KR" altLang="en-US" sz="1000" b="0" dirty="0"/>
                        <a:t>사용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대체 가능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원본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pretrained model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main()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 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1-2. </a:t>
                      </a:r>
                      <a:r>
                        <a:rPr lang="en" altLang="ko-KR" sz="1000" b="0" dirty="0" err="1"/>
                        <a:t>Ms</a:t>
                      </a:r>
                      <a:r>
                        <a:rPr lang="en" altLang="ko-KR" sz="1000" b="0" dirty="0"/>
                        <a:t> coco </a:t>
                      </a:r>
                      <a:r>
                        <a:rPr lang="ko-KR" altLang="en-US" sz="1000" b="0" dirty="0"/>
                        <a:t>훈련데이터 기준 검출 객체 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en" altLang="ko-KR" sz="1000" b="0" dirty="0"/>
                        <a:t>Classes) : 80</a:t>
                      </a:r>
                      <a:r>
                        <a:rPr lang="ko-KR" altLang="en-US" sz="1000" b="0" dirty="0"/>
                        <a:t>가지 객체 검출 기능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대체 가능 함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main()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1-3. </a:t>
                      </a:r>
                      <a:r>
                        <a:rPr lang="ko-KR" altLang="en-US" sz="1000" b="0" dirty="0"/>
                        <a:t>한 종류의 객체를 동일한 객체로 가능한 </a:t>
                      </a:r>
                      <a:r>
                        <a:rPr lang="en" altLang="ko-KR" sz="1000" b="0" dirty="0"/>
                        <a:t>Change Detection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대체 가능 함</a:t>
                      </a:r>
                      <a:r>
                        <a:rPr lang="en-US" altLang="ko-KR" sz="1000" b="0" dirty="0"/>
                        <a:t>)</a:t>
                      </a:r>
                      <a:endParaRPr lang="en" altLang="ko-KR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원본 구현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ChangeDetector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표준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RESTful API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send_to_server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classify_object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: person → VISITOR, suitcase/backpack/handbag → PACKAGE</a:t>
                      </a:r>
                      <a:r>
                        <a:rPr lang="ko-KR" altLang="en-US" sz="1000" dirty="0">
                          <a:effectLst/>
                        </a:rPr>
                        <a:t>로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(Django REST Framework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 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intruder_detection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REST_FRAMEWORK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AccessLogViewSet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(Django Admin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AccessLogAdmin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post_list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(Django REST Framework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AccessLogViewSet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라우터 설정 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Django REST Framework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AccessLogViewSet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get_queryset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 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라우터 설정 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엔드포인트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GET 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/logs/ 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필터링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?type=VISITOR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 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?type=PACKAGE)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 알림 기능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AccessLog.send_alert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(Android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RecyclerView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 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PostAdapter.java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PostAdapter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/main/res/layout/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activity_main.xml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RecyclerView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레이아웃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 (Retrofit2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ApiService.java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ApiService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 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ApiClient.java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ApiClient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loadLogs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dirty="0" err="1">
                          <a:effectLst/>
                        </a:rPr>
                        <a:t>엔드포인트</a:t>
                      </a:r>
                      <a:r>
                        <a:rPr lang="en-US" altLang="ko-KR" sz="1000" dirty="0">
                          <a:effectLst/>
                        </a:rPr>
                        <a:t>: 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/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/logs/</a:t>
                      </a:r>
                      <a:r>
                        <a:rPr lang="en-US" altLang="ko-KR" sz="1000" dirty="0">
                          <a:effectLst/>
                        </a:rPr>
                        <a:t> (</a:t>
                      </a:r>
                      <a:r>
                        <a:rPr lang="ko-KR" altLang="en-US" sz="1000" dirty="0">
                          <a:effectLst/>
                        </a:rPr>
                        <a:t>필터링 파라미터 지원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</a:p>
                    <a:p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Client_System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/app/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/main/java/com/example/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photoviewer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MainActivity.java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-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MainActivity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클래스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&gt;&lt;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Client_System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/app/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/main/res/layout/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activity_main.xml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-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SwipeRefreshLayout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+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TabLayout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레이아웃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&gt;&lt;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Client_System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/app/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build.gradle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-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SwipeRefreshLayout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의존성 추가</a:t>
                      </a:r>
                      <a:endParaRPr lang="en-US" altLang="ko-K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기능 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신규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 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Pull-to-Refresh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화면을 아래로 당겨서 최신 로그 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SwipeRefreshLayout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 "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..." / "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로드 완료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토스트 메시지 표시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X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정렬 로직 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sortAndDisplayLogs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updateSortButtonStyle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/main/res/layout/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activity_main.xml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정렬 버튼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(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sortLayout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 정렬 기능 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1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오래된순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최신순 ▼ 버튼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최근 등록된 로그부터 표시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 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오래된순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▲ 버튼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먼저 등록된 로그부터 표시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선택된 정렬 옵션은 버튼 색상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초록색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createdAt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 기준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Collections.sort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35449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YOLOv5 pretrained model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을 사용하여 실시간 객체 감지를 수행합니다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ultralytics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라이브러리의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클래스를 통해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'yolov5su.pt'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모델을 로드하고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웹캠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영상에서 객체를 실시간으로 검출합니다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모델은 첫 실행 시 자동으로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다운로드되며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MS COCO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데이터셋으로 사전 훈련된 가중치를 사용합니다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/>
              <a:t>&lt;YOLOv5 </a:t>
            </a:r>
            <a:r>
              <a:rPr lang="ko-KR" altLang="en-US" sz="1200" dirty="0"/>
              <a:t>모델이 실시간으로 객체를 </a:t>
            </a:r>
            <a:endParaRPr lang="en-US" altLang="ko-KR" sz="1200" dirty="0"/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감지하여 박스로 표시하는 화면</a:t>
            </a:r>
            <a:r>
              <a:rPr lang="en-US" altLang="ko-KR" sz="1200" dirty="0"/>
              <a:t>&gt;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02619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YOLOv5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모델은 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MS COCO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데이터셋으로 훈련되어 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80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가지 객체 클래스를 검출할 수 있습니다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i="1" dirty="0" err="1">
                <a:solidFill>
                  <a:schemeClr val="tx1"/>
                </a:solidFill>
                <a:latin typeface="+mn-ea"/>
                <a:cs typeface="Malgun Gothic"/>
              </a:rPr>
              <a:t>웹캠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 영상에서 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person, chair, cellphone, handbag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등 다양한 객체를 실시간으로 감지하며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각 객체는 </a:t>
            </a:r>
            <a:r>
              <a:rPr lang="ko-KR" altLang="en-US" sz="1200" i="1" dirty="0" err="1">
                <a:solidFill>
                  <a:schemeClr val="tx1"/>
                </a:solidFill>
                <a:latin typeface="+mn-ea"/>
                <a:cs typeface="Malgun Gothic"/>
              </a:rPr>
              <a:t>바운딩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 박스와 클래스명으로 화면에 표시됩니다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본 프로젝트에서는 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person, suitcase, backpack, handbag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객체를 주로 활용합니다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7" y="4038600"/>
            <a:ext cx="4340505" cy="1220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latin typeface="+mn-ea"/>
                <a:cs typeface="Malgun Gothic"/>
              </a:rPr>
              <a:t>다음 슬라이드</a:t>
            </a:r>
            <a:r>
              <a:rPr lang="en-US" altLang="ko-KR" sz="1200" i="1" kern="0" spc="-5" dirty="0">
                <a:latin typeface="+mn-ea"/>
                <a:cs typeface="Malgun Gothic"/>
              </a:rPr>
              <a:t>(9)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에</a:t>
            </a:r>
            <a:r>
              <a:rPr lang="ko-KR" altLang="en-US" sz="1200" i="1" kern="0" spc="-5" dirty="0">
                <a:latin typeface="+mn-ea"/>
                <a:cs typeface="Malgun Gothic"/>
              </a:rPr>
              <a:t> 있습니다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101590" y="4038600"/>
            <a:ext cx="4271928" cy="1036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200" i="1" kern="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		</a:t>
            </a:r>
            <a:r>
              <a:rPr lang="ko-KR" altLang="en-US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다음 슬라이드</a:t>
            </a:r>
            <a:r>
              <a:rPr lang="en-US" altLang="ko-KR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(10)</a:t>
            </a:r>
            <a:r>
              <a:rPr lang="ko-KR" altLang="en-US" sz="1200" i="1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에</a:t>
            </a:r>
            <a:r>
              <a:rPr lang="ko-KR" altLang="en-US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 있습니다</a:t>
            </a:r>
            <a:r>
              <a:rPr lang="en-US" altLang="ko-KR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1200" i="1" kern="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800" kern="0" dirty="0">
                <a:latin typeface="+mn-ea"/>
                <a:cs typeface="Gulim"/>
              </a:rPr>
              <a:t>다</a:t>
            </a: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25E8B2-688C-2928-E864-5B0DE119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22" y="2514600"/>
            <a:ext cx="1568301" cy="9828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7CD136-3FF8-4869-24B2-97831D18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762" y="2895600"/>
            <a:ext cx="1719341" cy="10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90301-6F6A-BA41-67C8-C2DB372A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1. Edge System(Python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공통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9B3EC4D-0716-1714-895E-4FA14255874D}"/>
              </a:ext>
            </a:extLst>
          </p:cNvPr>
          <p:cNvSpPr txBox="1">
            <a:spLocks/>
          </p:cNvSpPr>
          <p:nvPr/>
        </p:nvSpPr>
        <p:spPr>
          <a:xfrm>
            <a:off x="458117" y="1143000"/>
            <a:ext cx="8873841" cy="2713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 err="1">
                <a:latin typeface="+mn-ea"/>
                <a:cs typeface="Malgun Gothic"/>
              </a:rPr>
              <a:t>ChangeDetector</a:t>
            </a:r>
            <a:r>
              <a:rPr lang="en-US" altLang="ko-KR" sz="1200" i="1" kern="0" spc="-5" dirty="0">
                <a:latin typeface="+mn-ea"/>
                <a:cs typeface="Malgun Gothic"/>
              </a:rPr>
              <a:t> </a:t>
            </a:r>
            <a:r>
              <a:rPr lang="ko-KR" altLang="en-US" sz="1200" i="1" kern="0" spc="-5" dirty="0">
                <a:latin typeface="+mn-ea"/>
                <a:cs typeface="Malgun Gothic"/>
              </a:rPr>
              <a:t>클래스를 통해 이전 프레임과 현재 프레임을 비교하여 새로운 객체가 진입했을 때만 감지합니다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 </a:t>
            </a:r>
            <a:r>
              <a:rPr lang="ko-KR" altLang="en-US" sz="1200" i="1" kern="0" spc="-5" dirty="0">
                <a:latin typeface="+mn-ea"/>
                <a:cs typeface="Malgun Gothic"/>
              </a:rPr>
              <a:t>동일한 객체가 계속 서 있을 때는 무시하고</a:t>
            </a:r>
            <a:r>
              <a:rPr lang="en-US" altLang="ko-KR" sz="1200" i="1" kern="0" spc="-5" dirty="0">
                <a:latin typeface="+mn-ea"/>
                <a:cs typeface="Malgun Gothic"/>
              </a:rPr>
              <a:t>, </a:t>
            </a:r>
            <a:r>
              <a:rPr lang="ko-KR" altLang="en-US" sz="1200" i="1" kern="0" spc="-5" dirty="0">
                <a:latin typeface="+mn-ea"/>
                <a:cs typeface="Malgun Gothic"/>
              </a:rPr>
              <a:t>새로운 객체가 나타났을 때만 </a:t>
            </a:r>
            <a:r>
              <a:rPr lang="en-US" altLang="ko-KR" sz="1200" i="1" kern="0" spc="-5" dirty="0">
                <a:latin typeface="+mn-ea"/>
                <a:cs typeface="Malgun Gothic"/>
              </a:rPr>
              <a:t>1</a:t>
            </a:r>
            <a:r>
              <a:rPr lang="ko-KR" altLang="en-US" sz="1200" i="1" kern="0" spc="-5" dirty="0">
                <a:latin typeface="+mn-ea"/>
                <a:cs typeface="Malgun Gothic"/>
              </a:rPr>
              <a:t>회 서버로 전송하여 중복 로그를 방지합니다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 </a:t>
            </a:r>
            <a:r>
              <a:rPr lang="ko-KR" altLang="en-US" sz="1200" i="1" kern="0" spc="-5" dirty="0">
                <a:latin typeface="+mn-ea"/>
                <a:cs typeface="Malgun Gothic"/>
              </a:rPr>
              <a:t>이전 프레임에서 감지된 객체 집합을 저장하고</a:t>
            </a:r>
            <a:r>
              <a:rPr lang="en-US" altLang="ko-KR" sz="1200" i="1" kern="0" spc="-5" dirty="0">
                <a:latin typeface="+mn-ea"/>
                <a:cs typeface="Malgun Gothic"/>
              </a:rPr>
              <a:t>, </a:t>
            </a:r>
            <a:r>
              <a:rPr lang="ko-KR" altLang="en-US" sz="1200" i="1" kern="0" spc="-5" dirty="0">
                <a:latin typeface="+mn-ea"/>
                <a:cs typeface="Malgun Gothic"/>
              </a:rPr>
              <a:t>현재 프레임의 객체와 비교하여 변화를 감지합니다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latin typeface="+mn-ea"/>
                <a:cs typeface="Gulim"/>
              </a:rPr>
              <a:t>Change Detection </a:t>
            </a:r>
            <a:r>
              <a:rPr lang="ko-KR" altLang="en-US" sz="1200" kern="0" dirty="0">
                <a:latin typeface="+mn-ea"/>
                <a:cs typeface="Gulim"/>
              </a:rPr>
              <a:t>검증</a:t>
            </a:r>
            <a:r>
              <a:rPr lang="en-US" altLang="ko-KR" sz="1200" kern="0" dirty="0">
                <a:latin typeface="+mn-ea"/>
                <a:cs typeface="Gulim"/>
              </a:rPr>
              <a:t>:</a:t>
            </a:r>
            <a:r>
              <a:rPr lang="ko-KR" altLang="en-US" sz="1200" kern="0" dirty="0">
                <a:latin typeface="+mn-ea"/>
                <a:cs typeface="Gulim"/>
              </a:rPr>
              <a:t> 화면에 </a:t>
            </a:r>
            <a:r>
              <a:rPr lang="en-US" altLang="ko-KR" sz="1200" kern="0" dirty="0">
                <a:latin typeface="+mn-ea"/>
                <a:cs typeface="Gulim"/>
              </a:rPr>
              <a:t>person</a:t>
            </a:r>
            <a:r>
              <a:rPr lang="ko-KR" altLang="en-US" sz="1200" kern="0" dirty="0">
                <a:latin typeface="+mn-ea"/>
                <a:cs typeface="Gulim"/>
              </a:rPr>
              <a:t>이 있다가 고개를 숙여 화면 밖으로 나갔다가 다시 들어오는 과정에서</a:t>
            </a:r>
            <a:r>
              <a:rPr lang="en-US" altLang="ko-KR" sz="1200" kern="0" dirty="0">
                <a:latin typeface="+mn-ea"/>
                <a:cs typeface="Gulim"/>
              </a:rPr>
              <a:t>,</a:t>
            </a:r>
            <a:r>
              <a:rPr lang="ko-KR" altLang="en-US" sz="1200" kern="0" dirty="0">
                <a:latin typeface="+mn-ea"/>
                <a:cs typeface="Gulim"/>
              </a:rPr>
              <a:t> 터미널 로그를 확인하면 새로운 객체가 나타날 때만 서버에 이미지가 전송되는 것을 확인할 수 있습니다</a:t>
            </a:r>
            <a:r>
              <a:rPr lang="en-US" altLang="ko-KR" sz="1200" kern="0" dirty="0">
                <a:latin typeface="+mn-ea"/>
                <a:cs typeface="Gulim"/>
              </a:rPr>
              <a:t>.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latin typeface="+mn-ea"/>
                <a:cs typeface="Gulim"/>
              </a:rPr>
              <a:t>- </a:t>
            </a:r>
            <a:r>
              <a:rPr lang="ko-KR" altLang="en-US" sz="1200" kern="0" dirty="0">
                <a:latin typeface="+mn-ea"/>
                <a:cs typeface="Gulim"/>
              </a:rPr>
              <a:t>첫 전송</a:t>
            </a:r>
            <a:r>
              <a:rPr lang="en-US" altLang="ko-KR" sz="1200" kern="0" dirty="0">
                <a:latin typeface="+mn-ea"/>
                <a:cs typeface="Gulim"/>
              </a:rPr>
              <a:t>: cell phone, person, tie </a:t>
            </a:r>
            <a:r>
              <a:rPr lang="ko-KR" altLang="en-US" sz="1200" kern="0" dirty="0">
                <a:latin typeface="+mn-ea"/>
                <a:cs typeface="Gulim"/>
              </a:rPr>
              <a:t>모두 새로운 객체 → 전송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latin typeface="+mn-ea"/>
                <a:cs typeface="Gulim"/>
              </a:rPr>
              <a:t>- </a:t>
            </a:r>
            <a:r>
              <a:rPr lang="ko-KR" altLang="en-US" sz="1200" kern="0" dirty="0">
                <a:latin typeface="+mn-ea"/>
                <a:cs typeface="Gulim"/>
              </a:rPr>
              <a:t>두 번째 전송</a:t>
            </a:r>
            <a:r>
              <a:rPr lang="en-US" altLang="ko-KR" sz="1200" kern="0" dirty="0">
                <a:latin typeface="+mn-ea"/>
                <a:cs typeface="Gulim"/>
              </a:rPr>
              <a:t>: person</a:t>
            </a:r>
            <a:r>
              <a:rPr lang="ko-KR" altLang="en-US" sz="1200" kern="0" dirty="0">
                <a:latin typeface="+mn-ea"/>
                <a:cs typeface="Gulim"/>
              </a:rPr>
              <a:t>만 새로운 객체 → 전송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latin typeface="+mn-ea"/>
                <a:cs typeface="Gulim"/>
              </a:rPr>
              <a:t>- </a:t>
            </a:r>
            <a:r>
              <a:rPr lang="ko-KR" altLang="en-US" sz="1200" kern="0" dirty="0">
                <a:latin typeface="+mn-ea"/>
                <a:cs typeface="Gulim"/>
              </a:rPr>
              <a:t>세 번째 전송</a:t>
            </a:r>
            <a:r>
              <a:rPr lang="en-US" altLang="ko-KR" sz="1200" kern="0" dirty="0">
                <a:latin typeface="+mn-ea"/>
                <a:cs typeface="Gulim"/>
              </a:rPr>
              <a:t>: tie</a:t>
            </a:r>
            <a:r>
              <a:rPr lang="ko-KR" altLang="en-US" sz="1200" kern="0" dirty="0">
                <a:latin typeface="+mn-ea"/>
                <a:cs typeface="Gulim"/>
              </a:rPr>
              <a:t>만 새로운 객체 → 전송</a:t>
            </a:r>
          </a:p>
          <a:p>
            <a:pPr latinLnBrk="0"/>
            <a:endParaRPr kumimoji="1" lang="ko-KR" altLang="en-US" sz="800" kern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957A4-73A8-21D0-9EBB-9091F0CB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58" y="2681883"/>
            <a:ext cx="3581400" cy="19694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50A89D-2DAB-F693-1FE2-0A701C98D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5" y="3856563"/>
            <a:ext cx="3411458" cy="1969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621C49-C4A0-B5BC-27A5-553A50A5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744" y="4735438"/>
            <a:ext cx="2710497" cy="1583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951F80-E12A-89BC-CA05-8C2AED8BE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735438"/>
            <a:ext cx="2602194" cy="15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5136</TotalTime>
  <Words>3332</Words>
  <Application>Microsoft Macintosh PowerPoint</Application>
  <PresentationFormat>A4 용지(210x297mm)</PresentationFormat>
  <Paragraphs>312</Paragraphs>
  <Slides>23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Malgun Gothic</vt:lpstr>
      <vt:lpstr>Malgun Gothic</vt:lpstr>
      <vt:lpstr>Arial</vt:lpstr>
      <vt:lpstr>Calibri</vt:lpstr>
      <vt:lpstr>Consolas</vt:lpstr>
      <vt:lpstr>Menlo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기능(부족한 설명 추가, 신규 또는 추가 기능 중심, 페이지 추가 가능)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조익준</cp:lastModifiedBy>
  <cp:revision>69</cp:revision>
  <dcterms:created xsi:type="dcterms:W3CDTF">2020-06-08T19:34:44Z</dcterms:created>
  <dcterms:modified xsi:type="dcterms:W3CDTF">2025-12-11T16:26:47Z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